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164592" y="0"/>
            <a:ext cx="12027103" cy="18288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566928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</a:rPr>
              <a:t>CHECKLIST DE AUDITORÍA 5S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658368" y="1143000"/>
            <a:ext cx="8046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Una herramienta práctica para evaluar el estado actual, detectar oportunidades de mejora y medir el progreso en la implantación 5S.</a:t>
            </a:r>
            <a:endParaRPr lang="en-US" sz="1350" dirty="0"/>
          </a:p>
        </p:txBody>
      </p:sp>
      <p:pic>
        <p:nvPicPr>
          <p:cNvPr id="9" name="Image 1" descr="/mnt/data/logo_formacion5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0" y="502920"/>
            <a:ext cx="2514600" cy="64008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58368" y="2148840"/>
            <a:ext cx="1234440" cy="237744"/>
          </a:xfrm>
          <a:prstGeom prst="roundRect">
            <a:avLst>
              <a:gd name="adj" fmla="val 23077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22376" y="2199132"/>
            <a:ext cx="110642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11B22"/>
                </a:solidFill>
              </a:rPr>
              <a:t>AUTOEVALUACIÓN</a:t>
            </a:r>
            <a:endParaRPr lang="en-US" sz="850" dirty="0"/>
          </a:p>
        </p:txBody>
      </p:sp>
      <p:sp>
        <p:nvSpPr>
          <p:cNvPr id="12" name="Shape 8"/>
          <p:cNvSpPr/>
          <p:nvPr/>
        </p:nvSpPr>
        <p:spPr>
          <a:xfrm>
            <a:off x="2011680" y="2148840"/>
            <a:ext cx="1417320" cy="237744"/>
          </a:xfrm>
          <a:prstGeom prst="roundRect">
            <a:avLst>
              <a:gd name="adj" fmla="val 23077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2075688" y="2199132"/>
            <a:ext cx="128930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11B22"/>
                </a:solidFill>
              </a:rPr>
              <a:t>MEJORA CONTINUA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3547872" y="2148840"/>
            <a:ext cx="475488" cy="237744"/>
          </a:xfrm>
          <a:prstGeom prst="roundRect">
            <a:avLst>
              <a:gd name="adj" fmla="val 23077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611880" y="2199132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E11B22"/>
                </a:solidFill>
              </a:rPr>
              <a:t>5S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658368" y="274320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E2E2E"/>
                </a:solidFill>
              </a:rPr>
              <a:t>25 preguntas · 5 etapas · 50 puntos máximo</a:t>
            </a:r>
            <a:endParaRPr lang="en-US" sz="2100" dirty="0"/>
          </a:p>
        </p:txBody>
      </p:sp>
      <p:sp>
        <p:nvSpPr>
          <p:cNvPr id="17" name="Text 13"/>
          <p:cNvSpPr/>
          <p:nvPr/>
        </p:nvSpPr>
        <p:spPr>
          <a:xfrm>
            <a:off x="685800" y="3246120"/>
            <a:ext cx="5303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Diseñada para trabajar con equipos, comparar áreas y repetir la auditoría cada 3–6 meses.</a:t>
            </a:r>
            <a:endParaRPr lang="en-US" sz="1400" dirty="0"/>
          </a:p>
        </p:txBody>
      </p:sp>
      <p:sp>
        <p:nvSpPr>
          <p:cNvPr id="18" name="Shape 14"/>
          <p:cNvSpPr/>
          <p:nvPr/>
        </p:nvSpPr>
        <p:spPr>
          <a:xfrm>
            <a:off x="6492240" y="2514600"/>
            <a:ext cx="4389120" cy="2423160"/>
          </a:xfrm>
          <a:prstGeom prst="roundRect">
            <a:avLst>
              <a:gd name="adj" fmla="val 7547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903720" y="3154680"/>
            <a:ext cx="356616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91419"/>
                </a:solidFill>
              </a:rPr>
              <a:t>Diagnóstico claro para empezar a mejorar sin perderse en teorías.</a:t>
            </a:r>
            <a:endParaRPr lang="en-US" sz="2000" dirty="0"/>
          </a:p>
        </p:txBody>
      </p:sp>
      <p:sp>
        <p:nvSpPr>
          <p:cNvPr id="20" name="Text 16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ACCIÓN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Próximos pasos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La auditoría 5S es el punto de partida. El valor está en lo que haces con los resultados.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4892040" cy="1143000"/>
          </a:xfrm>
          <a:prstGeom prst="roundRect">
            <a:avLst>
              <a:gd name="adj" fmla="val 11200"/>
            </a:avLst>
          </a:prstGeom>
          <a:solidFill>
            <a:srgbClr val="FDEBED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50392" y="189280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95224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289304" y="1874520"/>
            <a:ext cx="40690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Realiza la primera auditoría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05256" y="2404872"/>
            <a:ext cx="44531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Aplica la checklist en un área piloto con participación de los propios operarios.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263640" y="1691640"/>
            <a:ext cx="4892040" cy="1143000"/>
          </a:xfrm>
          <a:prstGeom prst="roundRect">
            <a:avLst>
              <a:gd name="adj" fmla="val 1120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428232" y="189280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8232" y="195224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6867144" y="1874520"/>
            <a:ext cx="40690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Comunica los resultados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6483096" y="2404872"/>
            <a:ext cx="44531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Comparte la puntuación con el equipo. Transparencia y reconocimiento generan compromiso.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85800" y="3200400"/>
            <a:ext cx="4892040" cy="1143000"/>
          </a:xfrm>
          <a:prstGeom prst="roundRect">
            <a:avLst>
              <a:gd name="adj" fmla="val 1120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50392" y="34015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50392" y="34610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289304" y="3383280"/>
            <a:ext cx="40690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Define un plan de acción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905256" y="3913632"/>
            <a:ext cx="44531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Prioriza las áreas con menor puntuación y establece acciones, responsables y fechas.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6263640" y="3200400"/>
            <a:ext cx="4892040" cy="1143000"/>
          </a:xfrm>
          <a:prstGeom prst="roundRect">
            <a:avLst>
              <a:gd name="adj" fmla="val 1120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428232" y="34015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28232" y="34610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6867144" y="3383280"/>
            <a:ext cx="40690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Programa la siguiente auditoría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6483096" y="3913632"/>
            <a:ext cx="445312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Fija una revisión en 3–6 meses para medir el progreso y mantener el impulso.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1097280" y="5166360"/>
            <a:ext cx="9692640" cy="731520"/>
          </a:xfrm>
          <a:prstGeom prst="roundRect">
            <a:avLst>
              <a:gd name="adj" fmla="val 18750"/>
            </a:avLst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1417320" y="5394960"/>
            <a:ext cx="9052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</a:rPr>
              <a:t>“El objetivo de las 5S no es tener un lugar de trabajo limpio y ordenado. El objetivo es tener personas que piensen y actúen de forma correcta.” — Hiroyuki Hirano</a:t>
            </a:r>
            <a:endParaRPr lang="en-US" sz="1120" dirty="0"/>
          </a:p>
        </p:txBody>
      </p:sp>
      <p:sp>
        <p:nvSpPr>
          <p:cNvPr id="31" name="Text 28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OBJETIVO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¿Para qué sirve esta auditoría?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No se trata de un examen punitivo, sino de una herramienta de diagnóstico para priorizar acciones y medir progreso.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2423160" cy="1463040"/>
          </a:xfrm>
          <a:prstGeom prst="roundRect">
            <a:avLst>
              <a:gd name="adj" fmla="val 8750"/>
            </a:avLst>
          </a:prstGeom>
          <a:solidFill>
            <a:srgbClr val="FDEBED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5895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5895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19786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Fotografía real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813816" y="2542032"/>
            <a:ext cx="1984248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Conocer el estado actual del área evaluada.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3383280" y="1828800"/>
            <a:ext cx="2423160" cy="146304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54787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4787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398678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Áreas críticas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3602736" y="2542032"/>
            <a:ext cx="1984248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Identificar zonas que requieren atención.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172200" y="1828800"/>
            <a:ext cx="2423160" cy="146304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3679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677570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Línea base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6391656" y="2542032"/>
            <a:ext cx="1984248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Comparar resultados entre auditorías.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8961120" y="1828800"/>
            <a:ext cx="2423160" cy="146304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912571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12571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956462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Equipo implicado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9180576" y="2542032"/>
            <a:ext cx="1984248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Involucrar a las personas en la mejora continua.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685800" y="3977640"/>
            <a:ext cx="5029200" cy="1325880"/>
          </a:xfrm>
          <a:prstGeom prst="roundRect">
            <a:avLst>
              <a:gd name="adj" fmla="val 9655"/>
            </a:avLst>
          </a:prstGeom>
          <a:solidFill>
            <a:srgbClr val="F7F7F8"/>
          </a:solidFill>
          <a:ln w="12700">
            <a:solidFill>
              <a:srgbClr val="E6E6E8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960120" y="42519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11B22"/>
                </a:solidFill>
              </a:rPr>
              <a:t>Cómo utilizarla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960120" y="4617720"/>
            <a:ext cx="4389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333333"/>
                </a:solidFill>
              </a:rPr>
              <a:t>La checklist se divide según las cinco etapas de la metodología 5S. Cada pregunta se responde con una puntuación del 0 al 2 para comparar áreas o momentos.</a:t>
            </a:r>
            <a:endParaRPr lang="en-US" sz="1080" dirty="0"/>
          </a:p>
        </p:txBody>
      </p:sp>
      <p:sp>
        <p:nvSpPr>
          <p:cNvPr id="32" name="Shape 29"/>
          <p:cNvSpPr/>
          <p:nvPr/>
        </p:nvSpPr>
        <p:spPr>
          <a:xfrm>
            <a:off x="6400800" y="3977640"/>
            <a:ext cx="4480560" cy="1325880"/>
          </a:xfrm>
          <a:prstGeom prst="roundRect">
            <a:avLst>
              <a:gd name="adj" fmla="val 9655"/>
            </a:avLst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675120" y="42519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Recomendación práctica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6675120" y="4617720"/>
            <a:ext cx="3886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</a:rPr>
              <a:t>Realiza la auditoría con participación de los operarios del área para ganar objetividad, compromiso y menos “eso no es mío”.</a:t>
            </a:r>
            <a:endParaRPr lang="en-US" sz="1080" dirty="0"/>
          </a:p>
        </p:txBody>
      </p:sp>
      <p:sp>
        <p:nvSpPr>
          <p:cNvPr id="35" name="Text 32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1S · SEIRI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Clasificar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Distinguir lo necesario de lo innecesario. Es el cimiento sobre el que se construyen las demás S.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900123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243584" y="1819656"/>
            <a:ext cx="49286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¿Existen materiales que llevan meses sin utilizarse?</a:t>
            </a:r>
            <a:endParaRPr lang="en-US" sz="1220" dirty="0"/>
          </a:p>
        </p:txBody>
      </p:sp>
      <p:sp>
        <p:nvSpPr>
          <p:cNvPr id="12" name="Shape 9"/>
          <p:cNvSpPr/>
          <p:nvPr/>
        </p:nvSpPr>
        <p:spPr>
          <a:xfrm>
            <a:off x="731520" y="2487168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31520" y="2558491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243584" y="2478024"/>
            <a:ext cx="49286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¿Hay herramientas duplicadas o innecesarias?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31520" y="3145536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31520" y="3216859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243584" y="3136392"/>
            <a:ext cx="49286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¿Se acumulan documentos, cajas o materiales “por si acaso”?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31520" y="3803904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875227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1243584" y="3794760"/>
            <a:ext cx="49286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¿Los elementos necesarios están diferenciados de los innecesarios?</a:t>
            </a:r>
            <a:endParaRPr lang="en-US" sz="1220" dirty="0"/>
          </a:p>
        </p:txBody>
      </p:sp>
      <p:sp>
        <p:nvSpPr>
          <p:cNvPr id="21" name="Shape 18"/>
          <p:cNvSpPr/>
          <p:nvPr/>
        </p:nvSpPr>
        <p:spPr>
          <a:xfrm>
            <a:off x="731520" y="4462272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4533595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243584" y="4453128"/>
            <a:ext cx="49286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¿Existe un sistema para retirar o identificar lo que no se utiliza?</a:t>
            </a:r>
            <a:endParaRPr lang="en-US" sz="1220" dirty="0"/>
          </a:p>
        </p:txBody>
      </p:sp>
      <p:sp>
        <p:nvSpPr>
          <p:cNvPr id="24" name="Shape 21"/>
          <p:cNvSpPr/>
          <p:nvPr/>
        </p:nvSpPr>
        <p:spPr>
          <a:xfrm>
            <a:off x="6492240" y="1828800"/>
            <a:ext cx="4160520" cy="3017520"/>
          </a:xfrm>
          <a:prstGeom prst="roundRect">
            <a:avLst>
              <a:gd name="adj" fmla="val 6061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903720" y="22860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B91419"/>
                </a:solidFill>
              </a:rPr>
              <a:t>Idea clave</a:t>
            </a:r>
            <a:endParaRPr lang="en-US" sz="1800" dirty="0"/>
          </a:p>
        </p:txBody>
      </p:sp>
      <p:sp>
        <p:nvSpPr>
          <p:cNvPr id="26" name="Text 23"/>
          <p:cNvSpPr/>
          <p:nvPr/>
        </p:nvSpPr>
        <p:spPr>
          <a:xfrm>
            <a:off x="6949440" y="2788920"/>
            <a:ext cx="324612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2E2E"/>
                </a:solidFill>
              </a:rPr>
              <a:t>Un área llena de objetos sin uso dificulta la productividad, genera riesgos y oculta los problemas reales.</a:t>
            </a:r>
            <a:endParaRPr lang="en-US" sz="1700" dirty="0"/>
          </a:p>
        </p:txBody>
      </p:sp>
      <p:sp>
        <p:nvSpPr>
          <p:cNvPr id="27" name="Text 24"/>
          <p:cNvSpPr/>
          <p:nvPr/>
        </p:nvSpPr>
        <p:spPr>
          <a:xfrm>
            <a:off x="6995160" y="3931920"/>
            <a:ext cx="3154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333333"/>
                </a:solidFill>
              </a:rPr>
              <a:t>Primero separar. Luego decidir. Tirar a lo loco no es Lean, es mudanza con prisa.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2S · SEITON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Ordenar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Cada elemento debe tener un lugar definido, ser fácil de encontrar, usar y devolver.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854403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243584" y="1773936"/>
            <a:ext cx="529437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¿Cada herramienta tiene una ubicación definida?</a:t>
            </a:r>
            <a:endParaRPr lang="en-US" sz="1220" dirty="0"/>
          </a:p>
        </p:txBody>
      </p:sp>
      <p:sp>
        <p:nvSpPr>
          <p:cNvPr id="12" name="Shape 9"/>
          <p:cNvSpPr/>
          <p:nvPr/>
        </p:nvSpPr>
        <p:spPr>
          <a:xfrm>
            <a:off x="731520" y="2441448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31520" y="2512771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243584" y="2432304"/>
            <a:ext cx="529437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¿Los materiales de uso frecuente están fácilmente accesibles?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31520" y="3099816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31520" y="3171139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243584" y="3090672"/>
            <a:ext cx="529437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¿Las ubicaciones están identificadas mediante etiquetas o señalización?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31520" y="3758184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829507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1243584" y="3749040"/>
            <a:ext cx="529437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¿Es fácil detectar visualmente cuando falta un elemento?</a:t>
            </a:r>
            <a:endParaRPr lang="en-US" sz="1220" dirty="0"/>
          </a:p>
        </p:txBody>
      </p:sp>
      <p:sp>
        <p:nvSpPr>
          <p:cNvPr id="21" name="Shape 18"/>
          <p:cNvSpPr/>
          <p:nvPr/>
        </p:nvSpPr>
        <p:spPr>
          <a:xfrm>
            <a:off x="731520" y="4416552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4487875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243584" y="4407408"/>
            <a:ext cx="529437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¿Los pasillos y zonas de trabajo están correctamente delimitados?</a:t>
            </a:r>
            <a:endParaRPr lang="en-US" sz="1220" dirty="0"/>
          </a:p>
        </p:txBody>
      </p:sp>
      <p:sp>
        <p:nvSpPr>
          <p:cNvPr id="24" name="Shape 21"/>
          <p:cNvSpPr/>
          <p:nvPr/>
        </p:nvSpPr>
        <p:spPr>
          <a:xfrm>
            <a:off x="6903720" y="1828800"/>
            <a:ext cx="3611880" cy="3108960"/>
          </a:xfrm>
          <a:prstGeom prst="roundRect">
            <a:avLst>
              <a:gd name="adj" fmla="val 5294"/>
            </a:avLst>
          </a:prstGeom>
          <a:solidFill>
            <a:srgbClr val="F7F7F8"/>
          </a:solidFill>
          <a:ln w="12700">
            <a:solidFill>
              <a:srgbClr val="E6E6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223760" y="22402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11B22"/>
                </a:solidFill>
              </a:rPr>
              <a:t>Resultado esperado</a:t>
            </a:r>
            <a:endParaRPr lang="en-US" sz="1700" dirty="0"/>
          </a:p>
        </p:txBody>
      </p:sp>
      <p:sp>
        <p:nvSpPr>
          <p:cNvPr id="26" name="Text 23"/>
          <p:cNvSpPr/>
          <p:nvPr/>
        </p:nvSpPr>
        <p:spPr>
          <a:xfrm>
            <a:off x="7315200" y="2880360"/>
            <a:ext cx="278892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Menos tiempo buscando, menos errores y más facilidad para detectar anomalías.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7360920" y="4023360"/>
            <a:ext cx="2697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666666"/>
                </a:solidFill>
              </a:rPr>
              <a:t>Orden visual = el puesto habla sin tener que preguntar.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3S · SEISO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Limpiar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Limpiar también significa inspeccionar. Una zona limpia es más segura, eficiente y refleja orgullo por el trabajo.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58952" y="198424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58952" y="204368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197864" y="196596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Zona limpia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813816" y="249631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¿Las zonas de trabajo se mantienen limpias? Evalúa si es práctica diaria o solo antes de visitas.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297680" y="178308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462272" y="198424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62272" y="204368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901184" y="196596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Responsables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4517136" y="249631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¿Existen responsabilidades definidas de limpieza con tareas y frecuencia?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8001000" y="178308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DEBED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165592" y="198424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165592" y="204368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8604504" y="196596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Causas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8220456" y="249631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¿Se identifican y eliminan las fuentes que generan suciedad?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94360" y="347472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758952" y="367588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58952" y="373532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1197864" y="365760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Inspección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813816" y="418795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¿Las máquinas y equipos se revisan durante la limpieza?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4297680" y="347472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462272" y="367588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462272" y="373532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5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4901184" y="365760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Frecuencia</a:t>
            </a:r>
            <a:endParaRPr lang="en-US" sz="1550" dirty="0"/>
          </a:p>
        </p:txBody>
      </p:sp>
      <p:sp>
        <p:nvSpPr>
          <p:cNvPr id="33" name="Text 30"/>
          <p:cNvSpPr/>
          <p:nvPr/>
        </p:nvSpPr>
        <p:spPr>
          <a:xfrm>
            <a:off x="4517136" y="418795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¿Existe un plan documentado diario, semanal o mensual?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685800" y="544068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B91419"/>
                </a:solidFill>
              </a:rPr>
              <a:t>La limpieza no debe ser maquillaje de planta: debe descubrir problemas antes de que pidan presupuesto.</a:t>
            </a:r>
            <a:endParaRPr lang="en-US" sz="1250" dirty="0"/>
          </a:p>
        </p:txBody>
      </p:sp>
      <p:sp>
        <p:nvSpPr>
          <p:cNvPr id="35" name="Text 32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4S · SEIKETSU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Estandarizar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Convertir las buenas prácticas en normas visibles y compartidas para que los avances no se pierdan.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900123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243584" y="1819656"/>
            <a:ext cx="47000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¿Existen normas visuales de orden y limpieza?</a:t>
            </a:r>
            <a:endParaRPr lang="en-US" sz="1220" dirty="0"/>
          </a:p>
        </p:txBody>
      </p:sp>
      <p:sp>
        <p:nvSpPr>
          <p:cNvPr id="12" name="Shape 9"/>
          <p:cNvSpPr/>
          <p:nvPr/>
        </p:nvSpPr>
        <p:spPr>
          <a:xfrm>
            <a:off x="731520" y="2487168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31520" y="2558491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243584" y="2478024"/>
            <a:ext cx="47000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¿Se utilizan fotografías del estado correcto?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31520" y="3145536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31520" y="3216859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243584" y="3136392"/>
            <a:ext cx="47000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¿Hay instrucciones sencillas para mantener las mejoras?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31520" y="3803904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875227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1243584" y="3794760"/>
            <a:ext cx="47000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¿Las personas conocen los estándares establecidos?</a:t>
            </a:r>
            <a:endParaRPr lang="en-US" sz="1220" dirty="0"/>
          </a:p>
        </p:txBody>
      </p:sp>
      <p:sp>
        <p:nvSpPr>
          <p:cNvPr id="21" name="Shape 18"/>
          <p:cNvSpPr/>
          <p:nvPr/>
        </p:nvSpPr>
        <p:spPr>
          <a:xfrm>
            <a:off x="731520" y="4462272"/>
            <a:ext cx="347472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4533595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243584" y="4453128"/>
            <a:ext cx="4700016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2E2E2E"/>
                </a:solidFill>
              </a:rPr>
              <a:t>¿Se realizan comprobaciones periódicas?</a:t>
            </a:r>
            <a:endParaRPr lang="en-US" sz="1220" dirty="0"/>
          </a:p>
        </p:txBody>
      </p:sp>
      <p:sp>
        <p:nvSpPr>
          <p:cNvPr id="24" name="Shape 21"/>
          <p:cNvSpPr/>
          <p:nvPr/>
        </p:nvSpPr>
        <p:spPr>
          <a:xfrm>
            <a:off x="6400800" y="1691640"/>
            <a:ext cx="4480560" cy="3520440"/>
          </a:xfrm>
          <a:prstGeom prst="roundRect">
            <a:avLst>
              <a:gd name="adj" fmla="val 4675"/>
            </a:avLst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812280" y="21214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Estándar visual</a:t>
            </a:r>
            <a:endParaRPr lang="en-US" sz="2000" dirty="0"/>
          </a:p>
        </p:txBody>
      </p:sp>
      <p:sp>
        <p:nvSpPr>
          <p:cNvPr id="26" name="Text 23"/>
          <p:cNvSpPr/>
          <p:nvPr/>
        </p:nvSpPr>
        <p:spPr>
          <a:xfrm>
            <a:off x="6995160" y="2788920"/>
            <a:ext cx="32004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Fotografías, señales e instrucciones hacen que el estado correcto sea evidente para cualquier persona.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7178040" y="4069080"/>
            <a:ext cx="28346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FFE9EA"/>
                </a:solidFill>
              </a:rPr>
              <a:t>Sin estándar, cada uno ordena “a su manera”. Y ahí empieza el festival.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5S · SHITSUKE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Disciplina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La S más difícil y la que garantiza la sostenibilidad: crear hábitos y cultura, no solo imponer reglas.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DEBED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58952" y="198424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58952" y="204368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197864" y="196596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Auditorías periódicas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813816" y="249631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Verificar de forma regular el cumplimiento de los estándares.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297680" y="178308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462272" y="198424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62272" y="204368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901184" y="196596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Seguimiento activo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4517136" y="249631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Asegurar el cierre de acciones correctivas identificadas.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8001000" y="178308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165592" y="198424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165592" y="204368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8604504" y="196596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Autonomía del equipo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8220456" y="249631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Mantener estándares sin recordatorios constantes.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94360" y="347472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758952" y="367588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58952" y="373532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1197864" y="365760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Comunicación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813816" y="418795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Compartir resultados con todo el equipo.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4297680" y="3474720"/>
            <a:ext cx="3154680" cy="1234440"/>
          </a:xfrm>
          <a:prstGeom prst="roundRect">
            <a:avLst>
              <a:gd name="adj" fmla="val 1037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462272" y="367588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462272" y="373532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5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4901184" y="3657600"/>
            <a:ext cx="23317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Reconocimiento</a:t>
            </a:r>
            <a:endParaRPr lang="en-US" sz="1550" dirty="0"/>
          </a:p>
        </p:txBody>
      </p:sp>
      <p:sp>
        <p:nvSpPr>
          <p:cNvPr id="33" name="Text 30"/>
          <p:cNvSpPr/>
          <p:nvPr/>
        </p:nvSpPr>
        <p:spPr>
          <a:xfrm>
            <a:off x="4517136" y="4187952"/>
            <a:ext cx="271576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Celebrar las mejoras realizadas por las personas.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685800" y="5440680"/>
            <a:ext cx="9601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B91419"/>
                </a:solidFill>
              </a:rPr>
              <a:t>Cuando las personas mantienen los estándares por convicción, las 5S dejan de ser campaña y pasan a ser cultura.</a:t>
            </a:r>
            <a:endParaRPr lang="en-US" sz="1250" dirty="0"/>
          </a:p>
        </p:txBody>
      </p:sp>
      <p:sp>
        <p:nvSpPr>
          <p:cNvPr id="35" name="Text 32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SISTEMA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Sistema de puntuación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Cada una de las 25 preguntas se valora del 0 al 2 para cuantificar el nivel de implantación de forma objetiva.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337560" cy="1234440"/>
          </a:xfrm>
          <a:prstGeom prst="roundRect">
            <a:avLst>
              <a:gd name="adj" fmla="val 8889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2048256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E11B22"/>
                </a:solidFill>
              </a:rPr>
              <a:t>0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783080" y="2011680"/>
            <a:ext cx="205740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2E2E2E"/>
                </a:solidFill>
              </a:rPr>
              <a:t>No se cumple. Requiere acción inmediata.</a:t>
            </a:r>
            <a:endParaRPr lang="en-US" sz="1020" dirty="0"/>
          </a:p>
        </p:txBody>
      </p:sp>
      <p:sp>
        <p:nvSpPr>
          <p:cNvPr id="12" name="Shape 9"/>
          <p:cNvSpPr/>
          <p:nvPr/>
        </p:nvSpPr>
        <p:spPr>
          <a:xfrm>
            <a:off x="4343400" y="1828800"/>
            <a:ext cx="3337560" cy="1234440"/>
          </a:xfrm>
          <a:prstGeom prst="roundRect">
            <a:avLst>
              <a:gd name="adj" fmla="val 8889"/>
            </a:avLst>
          </a:prstGeom>
          <a:solidFill>
            <a:srgbClr val="F7F7F8"/>
          </a:solidFill>
          <a:ln w="12700">
            <a:solidFill>
              <a:srgbClr val="F7F7F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507992" y="2048256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E11B22"/>
                </a:solidFill>
              </a:rPr>
              <a:t>1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5394960" y="2011680"/>
            <a:ext cx="205740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2E2E2E"/>
                </a:solidFill>
              </a:rPr>
              <a:t>Se cumple parcialmente. Hay avances por consolidar.</a:t>
            </a:r>
            <a:endParaRPr lang="en-US" sz="1020" dirty="0"/>
          </a:p>
        </p:txBody>
      </p:sp>
      <p:sp>
        <p:nvSpPr>
          <p:cNvPr id="15" name="Shape 12"/>
          <p:cNvSpPr/>
          <p:nvPr/>
        </p:nvSpPr>
        <p:spPr>
          <a:xfrm>
            <a:off x="7955280" y="1828800"/>
            <a:ext cx="3337560" cy="1234440"/>
          </a:xfrm>
          <a:prstGeom prst="roundRect">
            <a:avLst>
              <a:gd name="adj" fmla="val 8889"/>
            </a:avLst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119872" y="2048256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2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9006840" y="2011680"/>
            <a:ext cx="205740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</a:rPr>
              <a:t>Se cumple correctamente. Es visible en el área.</a:t>
            </a:r>
            <a:endParaRPr lang="en-US" sz="1020" dirty="0"/>
          </a:p>
        </p:txBody>
      </p:sp>
      <p:sp>
        <p:nvSpPr>
          <p:cNvPr id="18" name="Shape 15"/>
          <p:cNvSpPr/>
          <p:nvPr/>
        </p:nvSpPr>
        <p:spPr>
          <a:xfrm>
            <a:off x="868680" y="3977640"/>
            <a:ext cx="2971800" cy="1143000"/>
          </a:xfrm>
          <a:prstGeom prst="roundRect">
            <a:avLst>
              <a:gd name="adj" fmla="val 1120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88136" y="4160520"/>
            <a:ext cx="253288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25 preguntas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1088136" y="4690872"/>
            <a:ext cx="253288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Distribuidas en las 5 etapas de la metodología.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617720" y="3977640"/>
            <a:ext cx="2971800" cy="1143000"/>
          </a:xfrm>
          <a:prstGeom prst="roundRect">
            <a:avLst>
              <a:gd name="adj" fmla="val 1120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837176" y="4160520"/>
            <a:ext cx="253288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50 puntos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4837176" y="4690872"/>
            <a:ext cx="253288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Resultado óptimo de implantación avanzada.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8366760" y="3977640"/>
            <a:ext cx="2423160" cy="1143000"/>
          </a:xfrm>
          <a:prstGeom prst="roundRect">
            <a:avLst>
              <a:gd name="adj" fmla="val 11200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586216" y="4160520"/>
            <a:ext cx="198424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5 etapas</a:t>
            </a:r>
            <a:endParaRPr lang="en-US" sz="1550" dirty="0"/>
          </a:p>
        </p:txBody>
      </p:sp>
      <p:sp>
        <p:nvSpPr>
          <p:cNvPr id="26" name="Text 23"/>
          <p:cNvSpPr/>
          <p:nvPr/>
        </p:nvSpPr>
        <p:spPr>
          <a:xfrm>
            <a:off x="8586216" y="4690872"/>
            <a:ext cx="19842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Seiri, Seiton, Seiso, Seiketsu y Shitsuke.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11B22"/>
          </a:solidFill>
          <a:ln w="12700">
            <a:solidFill>
              <a:srgbClr val="E11B22"/>
            </a:solidFill>
            <a:prstDash val="solid"/>
          </a:ln>
        </p:spPr>
      </p:sp>
      <p:pic>
        <p:nvPicPr>
          <p:cNvPr id="4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6263640"/>
            <a:ext cx="2057400" cy="5303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8912" y="63367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02920" y="3200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RESULTADOS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02920" y="5943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2E2E"/>
                </a:solidFill>
              </a:rPr>
              <a:t>Interpretación de resultados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521208" y="1161288"/>
            <a:ext cx="10241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3333"/>
                </a:solidFill>
              </a:rPr>
              <a:t>El resultado total sitúa a la empresa en uno de los cuatro niveles y ayuda a definir el plan de acción.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40080" y="1828800"/>
            <a:ext cx="2423160" cy="150876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0467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0467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1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24358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0–20 puntos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859536" y="2542032"/>
            <a:ext cx="1984248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Nivel bajo. Iniciar formación básica y primera jornada de clasificación.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3429000" y="1828800"/>
            <a:ext cx="2423160" cy="150876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59359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9359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2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03250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21–35 puntos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3648456" y="2542032"/>
            <a:ext cx="1984248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Nivel intermedio. Consolidar buenas prácticas y estandarizar con normas visuales.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217920" y="1828800"/>
            <a:ext cx="2423160" cy="150876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15240">
            <a:solidFill>
              <a:srgbClr val="E6E6E8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8251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8251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3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682142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2E2E"/>
                </a:solidFill>
              </a:rPr>
              <a:t>36–45 puntos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6437376" y="2542032"/>
            <a:ext cx="1984248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Buen nivel. Reforzar disciplina y ampliar metodología a otras áreas.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9006840" y="1828800"/>
            <a:ext cx="2423160" cy="1508760"/>
          </a:xfrm>
          <a:prstGeom prst="roundRect">
            <a:avLst>
              <a:gd name="adj" fmla="val 8485"/>
            </a:avLst>
          </a:prstGeom>
          <a:solidFill>
            <a:srgbClr val="E11B22"/>
          </a:solidFill>
          <a:ln w="15240">
            <a:solidFill>
              <a:srgbClr val="E11B22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9171432" y="2029968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171432" y="2089404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11B22"/>
                </a:solidFill>
              </a:rPr>
              <a:t>4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9610344" y="2011680"/>
            <a:ext cx="1600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</a:rPr>
              <a:t>46–50 puntos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9226296" y="2542032"/>
            <a:ext cx="1984248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</a:rPr>
              <a:t>Nivel avanzado. Mantener auditorías y buscar nuevos retos de mejora continua.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914400" y="4160520"/>
            <a:ext cx="9875520" cy="960120"/>
          </a:xfrm>
          <a:prstGeom prst="roundRect">
            <a:avLst>
              <a:gd name="adj" fmla="val 13333"/>
            </a:avLst>
          </a:prstGeom>
          <a:solidFill>
            <a:srgbClr val="FDEBED"/>
          </a:solidFill>
          <a:ln w="12700">
            <a:solidFill>
              <a:srgbClr val="FDEBED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1234440" y="43708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B91419"/>
                </a:solidFill>
              </a:rPr>
              <a:t>Consejo práctico</a:t>
            </a:r>
            <a:endParaRPr lang="en-US" sz="1320" dirty="0"/>
          </a:p>
        </p:txBody>
      </p:sp>
      <p:sp>
        <p:nvSpPr>
          <p:cNvPr id="31" name="Text 28"/>
          <p:cNvSpPr/>
          <p:nvPr/>
        </p:nvSpPr>
        <p:spPr>
          <a:xfrm>
            <a:off x="3429000" y="4370832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2E2E2E"/>
                </a:solidFill>
              </a:rPr>
              <a:t>No te centres solo en la puntuación total: analiza cada S para descubrir dónde está el mayor riesgo de retroceso.</a:t>
            </a:r>
            <a:endParaRPr lang="en-US" sz="1180" dirty="0"/>
          </a:p>
        </p:txBody>
      </p:sp>
      <p:sp>
        <p:nvSpPr>
          <p:cNvPr id="32" name="Text 29"/>
          <p:cNvSpPr/>
          <p:nvPr/>
        </p:nvSpPr>
        <p:spPr>
          <a:xfrm>
            <a:off x="1234440" y="4754880"/>
            <a:ext cx="9052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6666"/>
                </a:solidFill>
              </a:rPr>
              <a:t>Repite la auditoría cada 3–6 meses para medir la evolución y celebrar avances.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11567160" y="320040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11B22"/>
                </a:solidFill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formacion5s.es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Checklist de Auditoría 5S</dc:title>
  <dc:subject>Checklist de Auditoría 5S</dc:subject>
  <dc:creator>Formación 5S</dc:creator>
  <cp:lastModifiedBy>Formación 5S</cp:lastModifiedBy>
  <cp:revision>1</cp:revision>
  <dcterms:created xsi:type="dcterms:W3CDTF">2026-08-28T18:00:39Z</dcterms:created>
  <dcterms:modified xsi:type="dcterms:W3CDTF">2026-08-28T18:00:39Z</dcterms:modified>
</cp:coreProperties>
</file>