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pic>
        <p:nvPicPr>
          <p:cNvPr id="3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78240" y="411480"/>
            <a:ext cx="269748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77240" y="1078992"/>
            <a:ext cx="5669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200" b="1" dirty="0">
                <a:solidFill>
                  <a:srgbClr val="2E2E2E"/>
                </a:solidFill>
              </a:rPr>
              <a:t>Plan de Acción</a:t>
            </a:r>
            <a:endParaRPr lang="en-US" sz="4200" dirty="0"/>
          </a:p>
          <a:p>
            <a:pPr indent="0" marL="0">
              <a:buNone/>
            </a:pPr>
            <a:r>
              <a:rPr lang="en-US" sz="4200" b="1" dirty="0">
                <a:solidFill>
                  <a:srgbClr val="2E2E2E"/>
                </a:solidFill>
              </a:rPr>
              <a:t>5S</a:t>
            </a:r>
            <a:endParaRPr lang="en-US" sz="4200" dirty="0"/>
          </a:p>
        </p:txBody>
      </p:sp>
      <p:sp>
        <p:nvSpPr>
          <p:cNvPr id="5" name="Shape 2"/>
          <p:cNvSpPr/>
          <p:nvPr/>
        </p:nvSpPr>
        <p:spPr>
          <a:xfrm>
            <a:off x="804672" y="2395728"/>
            <a:ext cx="1325880" cy="73152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04672" y="2743200"/>
            <a:ext cx="635508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2E2E2E"/>
                </a:solidFill>
              </a:rPr>
              <a:t>Convierte las oportunidades detectadas en acciones concretas, asignando responsables, fechas y prioridades para empezar a mejorar de forma organizada.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7315200" y="1828800"/>
            <a:ext cx="3749040" cy="3291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0160">
            <a:solidFill>
              <a:srgbClr val="E8EAE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315200" y="1828800"/>
            <a:ext cx="3749040" cy="658368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589520" y="2029968"/>
            <a:ext cx="3154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</a:rPr>
              <a:t>PLAN DE ACCIÓN 5S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7543800" y="2798064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2E2E2E"/>
                </a:solidFill>
              </a:rPr>
              <a:t>Problema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778240" y="2798064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2E2E2E"/>
                </a:solidFill>
              </a:rPr>
              <a:t>Acción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9829800" y="2798064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2E2E2E"/>
                </a:solidFill>
              </a:rPr>
              <a:t>Resp.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10469880" y="2798064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2E2E2E"/>
                </a:solidFill>
              </a:rPr>
              <a:t>Fecha</a:t>
            </a:r>
            <a:endParaRPr lang="en-US" sz="750" dirty="0"/>
          </a:p>
        </p:txBody>
      </p:sp>
      <p:sp>
        <p:nvSpPr>
          <p:cNvPr id="14" name="Shape 11"/>
          <p:cNvSpPr/>
          <p:nvPr/>
        </p:nvSpPr>
        <p:spPr>
          <a:xfrm>
            <a:off x="7516368" y="3081528"/>
            <a:ext cx="3246120" cy="0"/>
          </a:xfrm>
          <a:prstGeom prst="line">
            <a:avLst/>
          </a:prstGeom>
          <a:noFill/>
          <a:ln w="13970">
            <a:solidFill>
              <a:srgbClr val="E3061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543800" y="3218688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60" dirty="0">
                <a:solidFill>
                  <a:srgbClr val="2E2E2E"/>
                </a:solidFill>
              </a:rPr>
              <a:t>Herramientas sin ubicación</a:t>
            </a:r>
            <a:endParaRPr lang="en-US" sz="660" dirty="0"/>
          </a:p>
        </p:txBody>
      </p:sp>
      <p:sp>
        <p:nvSpPr>
          <p:cNvPr id="16" name="Text 13"/>
          <p:cNvSpPr/>
          <p:nvPr/>
        </p:nvSpPr>
        <p:spPr>
          <a:xfrm>
            <a:off x="8778240" y="3218688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60" dirty="0">
                <a:solidFill>
                  <a:srgbClr val="2E2E2E"/>
                </a:solidFill>
              </a:rPr>
              <a:t>Crear panel visual</a:t>
            </a:r>
            <a:endParaRPr lang="en-US" sz="660" dirty="0"/>
          </a:p>
        </p:txBody>
      </p:sp>
      <p:sp>
        <p:nvSpPr>
          <p:cNvPr id="17" name="Text 14"/>
          <p:cNvSpPr/>
          <p:nvPr/>
        </p:nvSpPr>
        <p:spPr>
          <a:xfrm>
            <a:off x="9829800" y="3218688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60" dirty="0">
                <a:solidFill>
                  <a:srgbClr val="2E2E2E"/>
                </a:solidFill>
              </a:rPr>
              <a:t>Carlos</a:t>
            </a:r>
            <a:endParaRPr lang="en-US" sz="660" dirty="0"/>
          </a:p>
        </p:txBody>
      </p:sp>
      <p:sp>
        <p:nvSpPr>
          <p:cNvPr id="18" name="Text 15"/>
          <p:cNvSpPr/>
          <p:nvPr/>
        </p:nvSpPr>
        <p:spPr>
          <a:xfrm>
            <a:off x="10469880" y="321868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60" dirty="0">
                <a:solidFill>
                  <a:srgbClr val="2E2E2E"/>
                </a:solidFill>
              </a:rPr>
              <a:t>15/09</a:t>
            </a:r>
            <a:endParaRPr lang="en-US" sz="660" dirty="0"/>
          </a:p>
        </p:txBody>
      </p:sp>
      <p:sp>
        <p:nvSpPr>
          <p:cNvPr id="19" name="Shape 16"/>
          <p:cNvSpPr/>
          <p:nvPr/>
        </p:nvSpPr>
        <p:spPr>
          <a:xfrm>
            <a:off x="7516368" y="3502152"/>
            <a:ext cx="3246120" cy="0"/>
          </a:xfrm>
          <a:prstGeom prst="line">
            <a:avLst/>
          </a:prstGeom>
          <a:noFill/>
          <a:ln w="6985">
            <a:solidFill>
              <a:srgbClr val="DADDE2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7543800" y="3639312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60" dirty="0">
                <a:solidFill>
                  <a:srgbClr val="2E2E2E"/>
                </a:solidFill>
              </a:rPr>
              <a:t>Exceso de cajas</a:t>
            </a:r>
            <a:endParaRPr lang="en-US" sz="660" dirty="0"/>
          </a:p>
        </p:txBody>
      </p:sp>
      <p:sp>
        <p:nvSpPr>
          <p:cNvPr id="21" name="Text 18"/>
          <p:cNvSpPr/>
          <p:nvPr/>
        </p:nvSpPr>
        <p:spPr>
          <a:xfrm>
            <a:off x="8778240" y="363931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60" dirty="0">
                <a:solidFill>
                  <a:srgbClr val="2E2E2E"/>
                </a:solidFill>
              </a:rPr>
              <a:t>Revisar stock</a:t>
            </a:r>
            <a:endParaRPr lang="en-US" sz="660" dirty="0"/>
          </a:p>
        </p:txBody>
      </p:sp>
      <p:sp>
        <p:nvSpPr>
          <p:cNvPr id="22" name="Text 19"/>
          <p:cNvSpPr/>
          <p:nvPr/>
        </p:nvSpPr>
        <p:spPr>
          <a:xfrm>
            <a:off x="9829800" y="363931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60" dirty="0">
                <a:solidFill>
                  <a:srgbClr val="2E2E2E"/>
                </a:solidFill>
              </a:rPr>
              <a:t>Marta</a:t>
            </a:r>
            <a:endParaRPr lang="en-US" sz="660" dirty="0"/>
          </a:p>
        </p:txBody>
      </p:sp>
      <p:sp>
        <p:nvSpPr>
          <p:cNvPr id="23" name="Text 20"/>
          <p:cNvSpPr/>
          <p:nvPr/>
        </p:nvSpPr>
        <p:spPr>
          <a:xfrm>
            <a:off x="10469880" y="363931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60" dirty="0">
                <a:solidFill>
                  <a:srgbClr val="2E2E2E"/>
                </a:solidFill>
              </a:rPr>
              <a:t>20/09</a:t>
            </a:r>
            <a:endParaRPr lang="en-US" sz="660" dirty="0"/>
          </a:p>
        </p:txBody>
      </p:sp>
      <p:sp>
        <p:nvSpPr>
          <p:cNvPr id="24" name="Shape 21"/>
          <p:cNvSpPr/>
          <p:nvPr/>
        </p:nvSpPr>
        <p:spPr>
          <a:xfrm>
            <a:off x="7516368" y="3922776"/>
            <a:ext cx="3246120" cy="0"/>
          </a:xfrm>
          <a:prstGeom prst="line">
            <a:avLst/>
          </a:prstGeom>
          <a:noFill/>
          <a:ln w="6985">
            <a:solidFill>
              <a:srgbClr val="DADDE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543800" y="4059936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60" dirty="0">
                <a:solidFill>
                  <a:srgbClr val="2E2E2E"/>
                </a:solidFill>
              </a:rPr>
              <a:t>Pasillo ocupado</a:t>
            </a:r>
            <a:endParaRPr lang="en-US" sz="660" dirty="0"/>
          </a:p>
        </p:txBody>
      </p:sp>
      <p:sp>
        <p:nvSpPr>
          <p:cNvPr id="26" name="Text 23"/>
          <p:cNvSpPr/>
          <p:nvPr/>
        </p:nvSpPr>
        <p:spPr>
          <a:xfrm>
            <a:off x="8778240" y="4059936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60" dirty="0">
                <a:solidFill>
                  <a:srgbClr val="2E2E2E"/>
                </a:solidFill>
              </a:rPr>
              <a:t>Retirar material</a:t>
            </a:r>
            <a:endParaRPr lang="en-US" sz="660" dirty="0"/>
          </a:p>
        </p:txBody>
      </p:sp>
      <p:sp>
        <p:nvSpPr>
          <p:cNvPr id="27" name="Text 24"/>
          <p:cNvSpPr/>
          <p:nvPr/>
        </p:nvSpPr>
        <p:spPr>
          <a:xfrm>
            <a:off x="9829800" y="4059936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60" dirty="0">
                <a:solidFill>
                  <a:srgbClr val="2E2E2E"/>
                </a:solidFill>
              </a:rPr>
              <a:t>Juan</a:t>
            </a:r>
            <a:endParaRPr lang="en-US" sz="660" dirty="0"/>
          </a:p>
        </p:txBody>
      </p:sp>
      <p:sp>
        <p:nvSpPr>
          <p:cNvPr id="28" name="Text 25"/>
          <p:cNvSpPr/>
          <p:nvPr/>
        </p:nvSpPr>
        <p:spPr>
          <a:xfrm>
            <a:off x="10469880" y="405993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60" dirty="0">
                <a:solidFill>
                  <a:srgbClr val="2E2E2E"/>
                </a:solidFill>
              </a:rPr>
              <a:t>10/09</a:t>
            </a:r>
            <a:endParaRPr lang="en-US" sz="660" dirty="0"/>
          </a:p>
        </p:txBody>
      </p:sp>
      <p:sp>
        <p:nvSpPr>
          <p:cNvPr id="29" name="Shape 26"/>
          <p:cNvSpPr/>
          <p:nvPr/>
        </p:nvSpPr>
        <p:spPr>
          <a:xfrm>
            <a:off x="7516368" y="4343400"/>
            <a:ext cx="3246120" cy="0"/>
          </a:xfrm>
          <a:prstGeom prst="line">
            <a:avLst/>
          </a:prstGeom>
          <a:noFill/>
          <a:ln w="6985">
            <a:solidFill>
              <a:srgbClr val="DADDE2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804672" y="598932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30613"/>
                </a:solidFill>
              </a:rPr>
              <a:t>Kit práctico 5S</a:t>
            </a:r>
            <a:endParaRPr lang="en-US" sz="1300" dirty="0"/>
          </a:p>
        </p:txBody>
      </p:sp>
      <p:sp>
        <p:nvSpPr>
          <p:cNvPr id="31" name="Text 28"/>
          <p:cNvSpPr/>
          <p:nvPr/>
        </p:nvSpPr>
        <p:spPr>
          <a:xfrm>
            <a:off x="502920" y="6537960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32" name="Shape 29"/>
          <p:cNvSpPr/>
          <p:nvPr/>
        </p:nvSpPr>
        <p:spPr>
          <a:xfrm rot="2700000">
            <a:off x="11704320" y="6510528"/>
            <a:ext cx="164592" cy="164592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877824"/>
            <a:ext cx="12191695" cy="45720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46888"/>
            <a:ext cx="6858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2E2E"/>
                </a:solidFill>
              </a:rPr>
              <a:t>Plan de Acción 5S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60920" y="292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</a:rPr>
              <a:t>Seguimiento de mejoras</a:t>
            </a:r>
            <a:endParaRPr lang="en-US" sz="900" dirty="0"/>
          </a:p>
        </p:txBody>
      </p:sp>
      <p:pic>
        <p:nvPicPr>
          <p:cNvPr id="6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55480" y="228600"/>
            <a:ext cx="2240280" cy="56692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58368" y="1078992"/>
            <a:ext cx="10881360" cy="5394960"/>
          </a:xfrm>
          <a:prstGeom prst="roundRect">
            <a:avLst>
              <a:gd name="adj" fmla="val 2712"/>
            </a:avLst>
          </a:prstGeom>
          <a:solidFill>
            <a:srgbClr val="FFFFFF"/>
          </a:solidFill>
          <a:ln w="10160">
            <a:solidFill>
              <a:srgbClr val="D9DDE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58368" y="1078992"/>
            <a:ext cx="10881360" cy="694944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60120" y="1298448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PLAN DE ACCIÓN 5S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5806440" y="1335024"/>
            <a:ext cx="5120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20" dirty="0">
                <a:solidFill>
                  <a:srgbClr val="FFFFFF"/>
                </a:solidFill>
              </a:rPr>
              <a:t>De la oportunidad detectada a la mejora implantada</a:t>
            </a:r>
            <a:endParaRPr lang="en-US" sz="1120" dirty="0"/>
          </a:p>
        </p:txBody>
      </p:sp>
      <p:sp>
        <p:nvSpPr>
          <p:cNvPr id="11" name="Text 8"/>
          <p:cNvSpPr/>
          <p:nvPr/>
        </p:nvSpPr>
        <p:spPr>
          <a:xfrm>
            <a:off x="960120" y="1993392"/>
            <a:ext cx="2057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2E2E2E"/>
                </a:solidFill>
              </a:rPr>
              <a:t>Área / Zona</a:t>
            </a:r>
            <a:endParaRPr lang="en-US" sz="820" dirty="0"/>
          </a:p>
        </p:txBody>
      </p:sp>
      <p:sp>
        <p:nvSpPr>
          <p:cNvPr id="12" name="Shape 9"/>
          <p:cNvSpPr/>
          <p:nvPr/>
        </p:nvSpPr>
        <p:spPr>
          <a:xfrm>
            <a:off x="960120" y="2313432"/>
            <a:ext cx="2057400" cy="0"/>
          </a:xfrm>
          <a:prstGeom prst="line">
            <a:avLst/>
          </a:prstGeom>
          <a:noFill/>
          <a:ln w="8890">
            <a:solidFill>
              <a:srgbClr val="CED3D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337560" y="1993392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2E2E2E"/>
                </a:solidFill>
              </a:rPr>
              <a:t>Departamento</a:t>
            </a:r>
            <a:endParaRPr lang="en-US" sz="820" dirty="0"/>
          </a:p>
        </p:txBody>
      </p:sp>
      <p:sp>
        <p:nvSpPr>
          <p:cNvPr id="14" name="Shape 11"/>
          <p:cNvSpPr/>
          <p:nvPr/>
        </p:nvSpPr>
        <p:spPr>
          <a:xfrm>
            <a:off x="3337560" y="2313432"/>
            <a:ext cx="1920240" cy="0"/>
          </a:xfrm>
          <a:prstGeom prst="line">
            <a:avLst/>
          </a:prstGeom>
          <a:noFill/>
          <a:ln w="8890">
            <a:solidFill>
              <a:srgbClr val="CED3D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577840" y="1993392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2E2E2E"/>
                </a:solidFill>
              </a:rPr>
              <a:t>Responsable 5S</a:t>
            </a:r>
            <a:endParaRPr lang="en-US" sz="820" dirty="0"/>
          </a:p>
        </p:txBody>
      </p:sp>
      <p:sp>
        <p:nvSpPr>
          <p:cNvPr id="16" name="Shape 13"/>
          <p:cNvSpPr/>
          <p:nvPr/>
        </p:nvSpPr>
        <p:spPr>
          <a:xfrm>
            <a:off x="5577840" y="2313432"/>
            <a:ext cx="2011680" cy="0"/>
          </a:xfrm>
          <a:prstGeom prst="line">
            <a:avLst/>
          </a:prstGeom>
          <a:noFill/>
          <a:ln w="8890">
            <a:solidFill>
              <a:srgbClr val="CED3D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909560" y="1993392"/>
            <a:ext cx="1417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2E2E2E"/>
                </a:solidFill>
              </a:rPr>
              <a:t>Fecha auditoría</a:t>
            </a:r>
            <a:endParaRPr lang="en-US" sz="820" dirty="0"/>
          </a:p>
        </p:txBody>
      </p:sp>
      <p:sp>
        <p:nvSpPr>
          <p:cNvPr id="18" name="Shape 15"/>
          <p:cNvSpPr/>
          <p:nvPr/>
        </p:nvSpPr>
        <p:spPr>
          <a:xfrm>
            <a:off x="7909560" y="2313432"/>
            <a:ext cx="1417320" cy="0"/>
          </a:xfrm>
          <a:prstGeom prst="line">
            <a:avLst/>
          </a:prstGeom>
          <a:noFill/>
          <a:ln w="8890">
            <a:solidFill>
              <a:srgbClr val="CED3DA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646920" y="1993392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2E2E2E"/>
                </a:solidFill>
              </a:rPr>
              <a:t>Fecha revisión</a:t>
            </a:r>
            <a:endParaRPr lang="en-US" sz="820" dirty="0"/>
          </a:p>
        </p:txBody>
      </p:sp>
      <p:sp>
        <p:nvSpPr>
          <p:cNvPr id="20" name="Shape 17"/>
          <p:cNvSpPr/>
          <p:nvPr/>
        </p:nvSpPr>
        <p:spPr>
          <a:xfrm>
            <a:off x="9646920" y="2313432"/>
            <a:ext cx="1325880" cy="0"/>
          </a:xfrm>
          <a:prstGeom prst="line">
            <a:avLst/>
          </a:prstGeom>
          <a:noFill/>
          <a:ln w="8890">
            <a:solidFill>
              <a:srgbClr val="CED3DA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960120" y="2743200"/>
            <a:ext cx="411480" cy="393192"/>
          </a:xfrm>
          <a:prstGeom prst="rect">
            <a:avLst/>
          </a:prstGeom>
          <a:solidFill>
            <a:srgbClr val="B90C16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96696" y="2852928"/>
            <a:ext cx="3383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b="1" dirty="0">
                <a:solidFill>
                  <a:srgbClr val="FFFFFF"/>
                </a:solidFill>
              </a:rPr>
              <a:t>Nº</a:t>
            </a:r>
            <a:endParaRPr lang="en-US" sz="660" dirty="0"/>
          </a:p>
        </p:txBody>
      </p:sp>
      <p:sp>
        <p:nvSpPr>
          <p:cNvPr id="23" name="Shape 20"/>
          <p:cNvSpPr/>
          <p:nvPr/>
        </p:nvSpPr>
        <p:spPr>
          <a:xfrm>
            <a:off x="1371600" y="2743200"/>
            <a:ext cx="1965960" cy="393192"/>
          </a:xfrm>
          <a:prstGeom prst="rect">
            <a:avLst/>
          </a:prstGeom>
          <a:solidFill>
            <a:srgbClr val="E30613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408176" y="2852928"/>
            <a:ext cx="18928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b="1" dirty="0">
                <a:solidFill>
                  <a:srgbClr val="FFFFFF"/>
                </a:solidFill>
              </a:rPr>
              <a:t>Problema detectado</a:t>
            </a:r>
            <a:endParaRPr lang="en-US" sz="660" dirty="0"/>
          </a:p>
        </p:txBody>
      </p:sp>
      <p:sp>
        <p:nvSpPr>
          <p:cNvPr id="25" name="Shape 22"/>
          <p:cNvSpPr/>
          <p:nvPr/>
        </p:nvSpPr>
        <p:spPr>
          <a:xfrm>
            <a:off x="3337560" y="2743200"/>
            <a:ext cx="2057400" cy="393192"/>
          </a:xfrm>
          <a:prstGeom prst="rect">
            <a:avLst/>
          </a:prstGeom>
          <a:solidFill>
            <a:srgbClr val="E30613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3374136" y="285292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b="1" dirty="0">
                <a:solidFill>
                  <a:srgbClr val="FFFFFF"/>
                </a:solidFill>
              </a:rPr>
              <a:t>Acción propuesta</a:t>
            </a:r>
            <a:endParaRPr lang="en-US" sz="660" dirty="0"/>
          </a:p>
        </p:txBody>
      </p:sp>
      <p:sp>
        <p:nvSpPr>
          <p:cNvPr id="27" name="Shape 24"/>
          <p:cNvSpPr/>
          <p:nvPr/>
        </p:nvSpPr>
        <p:spPr>
          <a:xfrm>
            <a:off x="5394960" y="2743200"/>
            <a:ext cx="1325880" cy="393192"/>
          </a:xfrm>
          <a:prstGeom prst="rect">
            <a:avLst/>
          </a:prstGeom>
          <a:solidFill>
            <a:srgbClr val="E30613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5431536" y="2852928"/>
            <a:ext cx="12527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b="1" dirty="0">
                <a:solidFill>
                  <a:srgbClr val="FFFFFF"/>
                </a:solidFill>
              </a:rPr>
              <a:t>Responsable</a:t>
            </a:r>
            <a:endParaRPr lang="en-US" sz="660" dirty="0"/>
          </a:p>
        </p:txBody>
      </p:sp>
      <p:sp>
        <p:nvSpPr>
          <p:cNvPr id="29" name="Shape 26"/>
          <p:cNvSpPr/>
          <p:nvPr/>
        </p:nvSpPr>
        <p:spPr>
          <a:xfrm>
            <a:off x="6720840" y="2743200"/>
            <a:ext cx="960120" cy="393192"/>
          </a:xfrm>
          <a:prstGeom prst="rect">
            <a:avLst/>
          </a:prstGeom>
          <a:solidFill>
            <a:srgbClr val="E30613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6757416" y="2852928"/>
            <a:ext cx="88696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b="1" dirty="0">
                <a:solidFill>
                  <a:srgbClr val="FFFFFF"/>
                </a:solidFill>
              </a:rPr>
              <a:t>Prioridad</a:t>
            </a:r>
            <a:endParaRPr lang="en-US" sz="660" dirty="0"/>
          </a:p>
        </p:txBody>
      </p:sp>
      <p:sp>
        <p:nvSpPr>
          <p:cNvPr id="31" name="Shape 28"/>
          <p:cNvSpPr/>
          <p:nvPr/>
        </p:nvSpPr>
        <p:spPr>
          <a:xfrm>
            <a:off x="7680960" y="2743200"/>
            <a:ext cx="1143000" cy="393192"/>
          </a:xfrm>
          <a:prstGeom prst="rect">
            <a:avLst/>
          </a:prstGeom>
          <a:solidFill>
            <a:srgbClr val="E30613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7717536" y="2852928"/>
            <a:ext cx="10698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b="1" dirty="0">
                <a:solidFill>
                  <a:srgbClr val="FFFFFF"/>
                </a:solidFill>
              </a:rPr>
              <a:t>Fecha límite</a:t>
            </a:r>
            <a:endParaRPr lang="en-US" sz="660" dirty="0"/>
          </a:p>
        </p:txBody>
      </p:sp>
      <p:sp>
        <p:nvSpPr>
          <p:cNvPr id="33" name="Shape 30"/>
          <p:cNvSpPr/>
          <p:nvPr/>
        </p:nvSpPr>
        <p:spPr>
          <a:xfrm>
            <a:off x="8823960" y="2743200"/>
            <a:ext cx="960120" cy="393192"/>
          </a:xfrm>
          <a:prstGeom prst="rect">
            <a:avLst/>
          </a:prstGeom>
          <a:solidFill>
            <a:srgbClr val="E30613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8860536" y="2852928"/>
            <a:ext cx="88696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b="1" dirty="0">
                <a:solidFill>
                  <a:srgbClr val="FFFFFF"/>
                </a:solidFill>
              </a:rPr>
              <a:t>Estado</a:t>
            </a:r>
            <a:endParaRPr lang="en-US" sz="660" dirty="0"/>
          </a:p>
        </p:txBody>
      </p:sp>
      <p:sp>
        <p:nvSpPr>
          <p:cNvPr id="35" name="Shape 32"/>
          <p:cNvSpPr/>
          <p:nvPr/>
        </p:nvSpPr>
        <p:spPr>
          <a:xfrm>
            <a:off x="9784080" y="2743200"/>
            <a:ext cx="1051560" cy="393192"/>
          </a:xfrm>
          <a:prstGeom prst="rect">
            <a:avLst/>
          </a:prstGeom>
          <a:solidFill>
            <a:srgbClr val="E30613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9820656" y="2852928"/>
            <a:ext cx="9784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b="1" dirty="0">
                <a:solidFill>
                  <a:srgbClr val="FFFFFF"/>
                </a:solidFill>
              </a:rPr>
              <a:t>Resultado</a:t>
            </a:r>
            <a:endParaRPr lang="en-US" sz="660" dirty="0"/>
          </a:p>
        </p:txBody>
      </p:sp>
      <p:sp>
        <p:nvSpPr>
          <p:cNvPr id="37" name="Shape 34"/>
          <p:cNvSpPr/>
          <p:nvPr/>
        </p:nvSpPr>
        <p:spPr>
          <a:xfrm>
            <a:off x="960120" y="3136392"/>
            <a:ext cx="41148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960120" y="3273552"/>
            <a:ext cx="4114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66666"/>
                </a:solidFill>
              </a:rPr>
              <a:t>1</a:t>
            </a:r>
            <a:endParaRPr lang="en-US" sz="700" dirty="0"/>
          </a:p>
        </p:txBody>
      </p:sp>
      <p:sp>
        <p:nvSpPr>
          <p:cNvPr id="39" name="Shape 36"/>
          <p:cNvSpPr/>
          <p:nvPr/>
        </p:nvSpPr>
        <p:spPr>
          <a:xfrm>
            <a:off x="1371600" y="3136392"/>
            <a:ext cx="196596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>
            <a:off x="3337560" y="3136392"/>
            <a:ext cx="205740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41" name="Shape 38"/>
          <p:cNvSpPr/>
          <p:nvPr/>
        </p:nvSpPr>
        <p:spPr>
          <a:xfrm>
            <a:off x="5394960" y="3136392"/>
            <a:ext cx="132588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42" name="Shape 39"/>
          <p:cNvSpPr/>
          <p:nvPr/>
        </p:nvSpPr>
        <p:spPr>
          <a:xfrm>
            <a:off x="6720840" y="3136392"/>
            <a:ext cx="96012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43" name="Shape 40"/>
          <p:cNvSpPr/>
          <p:nvPr/>
        </p:nvSpPr>
        <p:spPr>
          <a:xfrm>
            <a:off x="7680960" y="3136392"/>
            <a:ext cx="114300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8823960" y="3136392"/>
            <a:ext cx="96012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9784080" y="3136392"/>
            <a:ext cx="105156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46" name="Shape 43"/>
          <p:cNvSpPr/>
          <p:nvPr/>
        </p:nvSpPr>
        <p:spPr>
          <a:xfrm>
            <a:off x="960120" y="3566160"/>
            <a:ext cx="41148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960120" y="3703320"/>
            <a:ext cx="4114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66666"/>
                </a:solidFill>
              </a:rPr>
              <a:t>2</a:t>
            </a:r>
            <a:endParaRPr lang="en-US" sz="700" dirty="0"/>
          </a:p>
        </p:txBody>
      </p:sp>
      <p:sp>
        <p:nvSpPr>
          <p:cNvPr id="48" name="Shape 45"/>
          <p:cNvSpPr/>
          <p:nvPr/>
        </p:nvSpPr>
        <p:spPr>
          <a:xfrm>
            <a:off x="1371600" y="3566160"/>
            <a:ext cx="196596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49" name="Shape 46"/>
          <p:cNvSpPr/>
          <p:nvPr/>
        </p:nvSpPr>
        <p:spPr>
          <a:xfrm>
            <a:off x="3337560" y="3566160"/>
            <a:ext cx="205740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50" name="Shape 47"/>
          <p:cNvSpPr/>
          <p:nvPr/>
        </p:nvSpPr>
        <p:spPr>
          <a:xfrm>
            <a:off x="5394960" y="3566160"/>
            <a:ext cx="132588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51" name="Shape 48"/>
          <p:cNvSpPr/>
          <p:nvPr/>
        </p:nvSpPr>
        <p:spPr>
          <a:xfrm>
            <a:off x="6720840" y="3566160"/>
            <a:ext cx="96012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52" name="Shape 49"/>
          <p:cNvSpPr/>
          <p:nvPr/>
        </p:nvSpPr>
        <p:spPr>
          <a:xfrm>
            <a:off x="7680960" y="3566160"/>
            <a:ext cx="114300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53" name="Shape 50"/>
          <p:cNvSpPr/>
          <p:nvPr/>
        </p:nvSpPr>
        <p:spPr>
          <a:xfrm>
            <a:off x="8823960" y="3566160"/>
            <a:ext cx="96012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54" name="Shape 51"/>
          <p:cNvSpPr/>
          <p:nvPr/>
        </p:nvSpPr>
        <p:spPr>
          <a:xfrm>
            <a:off x="9784080" y="3566160"/>
            <a:ext cx="105156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55" name="Shape 52"/>
          <p:cNvSpPr/>
          <p:nvPr/>
        </p:nvSpPr>
        <p:spPr>
          <a:xfrm>
            <a:off x="960120" y="3995928"/>
            <a:ext cx="41148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56" name="Text 53"/>
          <p:cNvSpPr/>
          <p:nvPr/>
        </p:nvSpPr>
        <p:spPr>
          <a:xfrm>
            <a:off x="960120" y="4133088"/>
            <a:ext cx="4114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66666"/>
                </a:solidFill>
              </a:rPr>
              <a:t>3</a:t>
            </a:r>
            <a:endParaRPr lang="en-US" sz="700" dirty="0"/>
          </a:p>
        </p:txBody>
      </p:sp>
      <p:sp>
        <p:nvSpPr>
          <p:cNvPr id="57" name="Shape 54"/>
          <p:cNvSpPr/>
          <p:nvPr/>
        </p:nvSpPr>
        <p:spPr>
          <a:xfrm>
            <a:off x="1371600" y="3995928"/>
            <a:ext cx="196596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58" name="Shape 55"/>
          <p:cNvSpPr/>
          <p:nvPr/>
        </p:nvSpPr>
        <p:spPr>
          <a:xfrm>
            <a:off x="3337560" y="3995928"/>
            <a:ext cx="205740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59" name="Shape 56"/>
          <p:cNvSpPr/>
          <p:nvPr/>
        </p:nvSpPr>
        <p:spPr>
          <a:xfrm>
            <a:off x="5394960" y="3995928"/>
            <a:ext cx="132588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60" name="Shape 57"/>
          <p:cNvSpPr/>
          <p:nvPr/>
        </p:nvSpPr>
        <p:spPr>
          <a:xfrm>
            <a:off x="6720840" y="3995928"/>
            <a:ext cx="96012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61" name="Shape 58"/>
          <p:cNvSpPr/>
          <p:nvPr/>
        </p:nvSpPr>
        <p:spPr>
          <a:xfrm>
            <a:off x="7680960" y="3995928"/>
            <a:ext cx="114300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62" name="Shape 59"/>
          <p:cNvSpPr/>
          <p:nvPr/>
        </p:nvSpPr>
        <p:spPr>
          <a:xfrm>
            <a:off x="8823960" y="3995928"/>
            <a:ext cx="96012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63" name="Shape 60"/>
          <p:cNvSpPr/>
          <p:nvPr/>
        </p:nvSpPr>
        <p:spPr>
          <a:xfrm>
            <a:off x="9784080" y="3995928"/>
            <a:ext cx="105156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64" name="Shape 61"/>
          <p:cNvSpPr/>
          <p:nvPr/>
        </p:nvSpPr>
        <p:spPr>
          <a:xfrm>
            <a:off x="960120" y="4425696"/>
            <a:ext cx="41148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65" name="Text 62"/>
          <p:cNvSpPr/>
          <p:nvPr/>
        </p:nvSpPr>
        <p:spPr>
          <a:xfrm>
            <a:off x="960120" y="4562856"/>
            <a:ext cx="4114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66666"/>
                </a:solidFill>
              </a:rPr>
              <a:t>4</a:t>
            </a:r>
            <a:endParaRPr lang="en-US" sz="700" dirty="0"/>
          </a:p>
        </p:txBody>
      </p:sp>
      <p:sp>
        <p:nvSpPr>
          <p:cNvPr id="66" name="Shape 63"/>
          <p:cNvSpPr/>
          <p:nvPr/>
        </p:nvSpPr>
        <p:spPr>
          <a:xfrm>
            <a:off x="1371600" y="4425696"/>
            <a:ext cx="196596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67" name="Shape 64"/>
          <p:cNvSpPr/>
          <p:nvPr/>
        </p:nvSpPr>
        <p:spPr>
          <a:xfrm>
            <a:off x="3337560" y="4425696"/>
            <a:ext cx="205740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68" name="Shape 65"/>
          <p:cNvSpPr/>
          <p:nvPr/>
        </p:nvSpPr>
        <p:spPr>
          <a:xfrm>
            <a:off x="5394960" y="4425696"/>
            <a:ext cx="132588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69" name="Shape 66"/>
          <p:cNvSpPr/>
          <p:nvPr/>
        </p:nvSpPr>
        <p:spPr>
          <a:xfrm>
            <a:off x="6720840" y="4425696"/>
            <a:ext cx="96012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70" name="Shape 67"/>
          <p:cNvSpPr/>
          <p:nvPr/>
        </p:nvSpPr>
        <p:spPr>
          <a:xfrm>
            <a:off x="7680960" y="4425696"/>
            <a:ext cx="114300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71" name="Shape 68"/>
          <p:cNvSpPr/>
          <p:nvPr/>
        </p:nvSpPr>
        <p:spPr>
          <a:xfrm>
            <a:off x="8823960" y="4425696"/>
            <a:ext cx="96012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72" name="Shape 69"/>
          <p:cNvSpPr/>
          <p:nvPr/>
        </p:nvSpPr>
        <p:spPr>
          <a:xfrm>
            <a:off x="9784080" y="4425696"/>
            <a:ext cx="105156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73" name="Shape 70"/>
          <p:cNvSpPr/>
          <p:nvPr/>
        </p:nvSpPr>
        <p:spPr>
          <a:xfrm>
            <a:off x="960120" y="4855464"/>
            <a:ext cx="41148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74" name="Text 71"/>
          <p:cNvSpPr/>
          <p:nvPr/>
        </p:nvSpPr>
        <p:spPr>
          <a:xfrm>
            <a:off x="960120" y="4992624"/>
            <a:ext cx="4114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66666"/>
                </a:solidFill>
              </a:rPr>
              <a:t>5</a:t>
            </a:r>
            <a:endParaRPr lang="en-US" sz="700" dirty="0"/>
          </a:p>
        </p:txBody>
      </p:sp>
      <p:sp>
        <p:nvSpPr>
          <p:cNvPr id="75" name="Shape 72"/>
          <p:cNvSpPr/>
          <p:nvPr/>
        </p:nvSpPr>
        <p:spPr>
          <a:xfrm>
            <a:off x="1371600" y="4855464"/>
            <a:ext cx="196596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76" name="Shape 73"/>
          <p:cNvSpPr/>
          <p:nvPr/>
        </p:nvSpPr>
        <p:spPr>
          <a:xfrm>
            <a:off x="3337560" y="4855464"/>
            <a:ext cx="205740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77" name="Shape 74"/>
          <p:cNvSpPr/>
          <p:nvPr/>
        </p:nvSpPr>
        <p:spPr>
          <a:xfrm>
            <a:off x="5394960" y="4855464"/>
            <a:ext cx="132588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78" name="Shape 75"/>
          <p:cNvSpPr/>
          <p:nvPr/>
        </p:nvSpPr>
        <p:spPr>
          <a:xfrm>
            <a:off x="6720840" y="4855464"/>
            <a:ext cx="96012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79" name="Shape 76"/>
          <p:cNvSpPr/>
          <p:nvPr/>
        </p:nvSpPr>
        <p:spPr>
          <a:xfrm>
            <a:off x="7680960" y="4855464"/>
            <a:ext cx="114300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80" name="Shape 77"/>
          <p:cNvSpPr/>
          <p:nvPr/>
        </p:nvSpPr>
        <p:spPr>
          <a:xfrm>
            <a:off x="8823960" y="4855464"/>
            <a:ext cx="96012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81" name="Shape 78"/>
          <p:cNvSpPr/>
          <p:nvPr/>
        </p:nvSpPr>
        <p:spPr>
          <a:xfrm>
            <a:off x="9784080" y="4855464"/>
            <a:ext cx="1051560" cy="42976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82" name="Shape 79"/>
          <p:cNvSpPr/>
          <p:nvPr/>
        </p:nvSpPr>
        <p:spPr>
          <a:xfrm>
            <a:off x="960120" y="5285232"/>
            <a:ext cx="41148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83" name="Text 80"/>
          <p:cNvSpPr/>
          <p:nvPr/>
        </p:nvSpPr>
        <p:spPr>
          <a:xfrm>
            <a:off x="960120" y="5422392"/>
            <a:ext cx="4114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66666"/>
                </a:solidFill>
              </a:rPr>
              <a:t>6</a:t>
            </a:r>
            <a:endParaRPr lang="en-US" sz="700" dirty="0"/>
          </a:p>
        </p:txBody>
      </p:sp>
      <p:sp>
        <p:nvSpPr>
          <p:cNvPr id="84" name="Shape 81"/>
          <p:cNvSpPr/>
          <p:nvPr/>
        </p:nvSpPr>
        <p:spPr>
          <a:xfrm>
            <a:off x="1371600" y="5285232"/>
            <a:ext cx="196596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85" name="Shape 82"/>
          <p:cNvSpPr/>
          <p:nvPr/>
        </p:nvSpPr>
        <p:spPr>
          <a:xfrm>
            <a:off x="3337560" y="5285232"/>
            <a:ext cx="205740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86" name="Shape 83"/>
          <p:cNvSpPr/>
          <p:nvPr/>
        </p:nvSpPr>
        <p:spPr>
          <a:xfrm>
            <a:off x="5394960" y="5285232"/>
            <a:ext cx="132588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87" name="Shape 84"/>
          <p:cNvSpPr/>
          <p:nvPr/>
        </p:nvSpPr>
        <p:spPr>
          <a:xfrm>
            <a:off x="6720840" y="5285232"/>
            <a:ext cx="96012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88" name="Shape 85"/>
          <p:cNvSpPr/>
          <p:nvPr/>
        </p:nvSpPr>
        <p:spPr>
          <a:xfrm>
            <a:off x="7680960" y="5285232"/>
            <a:ext cx="114300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89" name="Shape 86"/>
          <p:cNvSpPr/>
          <p:nvPr/>
        </p:nvSpPr>
        <p:spPr>
          <a:xfrm>
            <a:off x="8823960" y="5285232"/>
            <a:ext cx="96012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90" name="Shape 87"/>
          <p:cNvSpPr/>
          <p:nvPr/>
        </p:nvSpPr>
        <p:spPr>
          <a:xfrm>
            <a:off x="9784080" y="5285232"/>
            <a:ext cx="1051560" cy="42976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91" name="Shape 88"/>
          <p:cNvSpPr/>
          <p:nvPr/>
        </p:nvSpPr>
        <p:spPr>
          <a:xfrm>
            <a:off x="960120" y="5742432"/>
            <a:ext cx="2926080" cy="420624"/>
          </a:xfrm>
          <a:prstGeom prst="roundRect">
            <a:avLst>
              <a:gd name="adj" fmla="val 17391"/>
            </a:avLst>
          </a:prstGeom>
          <a:solidFill>
            <a:srgbClr val="FFF5F6"/>
          </a:solidFill>
          <a:ln w="6985">
            <a:solidFill>
              <a:srgbClr val="F2C7CC"/>
            </a:solidFill>
            <a:prstDash val="solid"/>
          </a:ln>
        </p:spPr>
      </p:sp>
      <p:sp>
        <p:nvSpPr>
          <p:cNvPr id="92" name="Text 89"/>
          <p:cNvSpPr/>
          <p:nvPr/>
        </p:nvSpPr>
        <p:spPr>
          <a:xfrm>
            <a:off x="1143000" y="5879592"/>
            <a:ext cx="24688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2E2E2E"/>
                </a:solidFill>
              </a:rPr>
              <a:t>Prioridad: Alta · Media · Baja</a:t>
            </a:r>
            <a:endParaRPr lang="en-US" sz="750" dirty="0"/>
          </a:p>
        </p:txBody>
      </p:sp>
      <p:sp>
        <p:nvSpPr>
          <p:cNvPr id="93" name="Shape 90"/>
          <p:cNvSpPr/>
          <p:nvPr/>
        </p:nvSpPr>
        <p:spPr>
          <a:xfrm>
            <a:off x="4160520" y="5742432"/>
            <a:ext cx="3246120" cy="420624"/>
          </a:xfrm>
          <a:prstGeom prst="roundRect">
            <a:avLst>
              <a:gd name="adj" fmla="val 17391"/>
            </a:avLst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94" name="Text 91"/>
          <p:cNvSpPr/>
          <p:nvPr/>
        </p:nvSpPr>
        <p:spPr>
          <a:xfrm>
            <a:off x="4343400" y="5879592"/>
            <a:ext cx="2788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2E2E2E"/>
                </a:solidFill>
              </a:rPr>
              <a:t>Estado: Pendiente · En curso · Finalizado</a:t>
            </a:r>
            <a:endParaRPr lang="en-US" sz="750" dirty="0"/>
          </a:p>
        </p:txBody>
      </p:sp>
      <p:sp>
        <p:nvSpPr>
          <p:cNvPr id="95" name="Shape 92"/>
          <p:cNvSpPr/>
          <p:nvPr/>
        </p:nvSpPr>
        <p:spPr>
          <a:xfrm>
            <a:off x="7680960" y="5742432"/>
            <a:ext cx="3291840" cy="420624"/>
          </a:xfrm>
          <a:prstGeom prst="roundRect">
            <a:avLst>
              <a:gd name="adj" fmla="val 17391"/>
            </a:avLst>
          </a:prstGeom>
          <a:solidFill>
            <a:srgbClr val="FCE8EA"/>
          </a:solidFill>
          <a:ln w="6985">
            <a:solidFill>
              <a:srgbClr val="F2C7CC"/>
            </a:solidFill>
            <a:prstDash val="solid"/>
          </a:ln>
        </p:spPr>
      </p:sp>
      <p:sp>
        <p:nvSpPr>
          <p:cNvPr id="96" name="Text 93"/>
          <p:cNvSpPr/>
          <p:nvPr/>
        </p:nvSpPr>
        <p:spPr>
          <a:xfrm>
            <a:off x="7863840" y="5879592"/>
            <a:ext cx="2880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2E2E2E"/>
                </a:solidFill>
              </a:rPr>
              <a:t>Revisar y actualizar en cada auditoría 5S</a:t>
            </a:r>
            <a:endParaRPr lang="en-US" sz="750" dirty="0"/>
          </a:p>
        </p:txBody>
      </p:sp>
      <p:sp>
        <p:nvSpPr>
          <p:cNvPr id="97" name="Text 94"/>
          <p:cNvSpPr/>
          <p:nvPr/>
        </p:nvSpPr>
        <p:spPr>
          <a:xfrm>
            <a:off x="502920" y="6537960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98" name="Shape 95"/>
          <p:cNvSpPr/>
          <p:nvPr/>
        </p:nvSpPr>
        <p:spPr>
          <a:xfrm rot="2700000">
            <a:off x="11704320" y="6510528"/>
            <a:ext cx="164592" cy="164592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877824"/>
            <a:ext cx="12191695" cy="45720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46888"/>
            <a:ext cx="6858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2E2E"/>
                </a:solidFill>
              </a:rPr>
              <a:t>Cómo utilizar el Plan de Acción 5S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60920" y="292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</a:rPr>
              <a:t>Método simple</a:t>
            </a:r>
            <a:endParaRPr lang="en-US" sz="900" dirty="0"/>
          </a:p>
        </p:txBody>
      </p:sp>
      <p:pic>
        <p:nvPicPr>
          <p:cNvPr id="6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55480" y="228600"/>
            <a:ext cx="2240280" cy="56692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77240" y="1225296"/>
            <a:ext cx="347472" cy="347472"/>
          </a:xfrm>
          <a:prstGeom prst="ellipse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77240" y="127558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298448" y="12070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2E2E"/>
                </a:solidFill>
              </a:rPr>
              <a:t>Detecta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3520440" y="1225296"/>
            <a:ext cx="7360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666666"/>
                </a:solidFill>
              </a:rPr>
              <a:t>Registra los problemas u oportunidades identificadas durante la auditoría, observación o reunión con el equipo.</a:t>
            </a:r>
            <a:endParaRPr lang="en-US" sz="1130" dirty="0"/>
          </a:p>
        </p:txBody>
      </p:sp>
      <p:sp>
        <p:nvSpPr>
          <p:cNvPr id="11" name="Shape 8"/>
          <p:cNvSpPr/>
          <p:nvPr/>
        </p:nvSpPr>
        <p:spPr>
          <a:xfrm>
            <a:off x="950976" y="1600200"/>
            <a:ext cx="0" cy="457200"/>
          </a:xfrm>
          <a:prstGeom prst="line">
            <a:avLst/>
          </a:prstGeom>
          <a:noFill/>
          <a:ln w="16510">
            <a:solidFill>
              <a:srgbClr val="CBD0D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77240" y="2185416"/>
            <a:ext cx="347472" cy="347472"/>
          </a:xfrm>
          <a:prstGeom prst="ellipse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77240" y="22357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298448" y="216712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2E2E"/>
                </a:solidFill>
              </a:rPr>
              <a:t>Prioriza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3520440" y="2185416"/>
            <a:ext cx="7360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666666"/>
                </a:solidFill>
              </a:rPr>
              <a:t>Clasifica cada acción según su impacto en seguridad, productividad, calidad, espacio o control visual.</a:t>
            </a:r>
            <a:endParaRPr lang="en-US" sz="1130" dirty="0"/>
          </a:p>
        </p:txBody>
      </p:sp>
      <p:sp>
        <p:nvSpPr>
          <p:cNvPr id="16" name="Shape 13"/>
          <p:cNvSpPr/>
          <p:nvPr/>
        </p:nvSpPr>
        <p:spPr>
          <a:xfrm>
            <a:off x="950976" y="2560320"/>
            <a:ext cx="0" cy="457200"/>
          </a:xfrm>
          <a:prstGeom prst="line">
            <a:avLst/>
          </a:prstGeom>
          <a:noFill/>
          <a:ln w="16510">
            <a:solidFill>
              <a:srgbClr val="CBD0D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77240" y="3145536"/>
            <a:ext cx="347472" cy="347472"/>
          </a:xfrm>
          <a:prstGeom prst="ellipse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7240" y="319582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298448" y="312724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2E2E"/>
                </a:solidFill>
              </a:rPr>
              <a:t>Asigna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3520440" y="3145536"/>
            <a:ext cx="7360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666666"/>
                </a:solidFill>
              </a:rPr>
              <a:t>Define un responsable claro. Si todos son responsables, nadie lo es. Aquí no vale “ya lo hará alguien”.</a:t>
            </a:r>
            <a:endParaRPr lang="en-US" sz="1130" dirty="0"/>
          </a:p>
        </p:txBody>
      </p:sp>
      <p:sp>
        <p:nvSpPr>
          <p:cNvPr id="21" name="Shape 18"/>
          <p:cNvSpPr/>
          <p:nvPr/>
        </p:nvSpPr>
        <p:spPr>
          <a:xfrm>
            <a:off x="950976" y="3520440"/>
            <a:ext cx="0" cy="457200"/>
          </a:xfrm>
          <a:prstGeom prst="line">
            <a:avLst/>
          </a:prstGeom>
          <a:noFill/>
          <a:ln w="16510">
            <a:solidFill>
              <a:srgbClr val="CBD0D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4105656"/>
            <a:ext cx="347472" cy="347472"/>
          </a:xfrm>
          <a:prstGeom prst="ellipse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77240" y="415594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1298448" y="408736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2E2E"/>
                </a:solidFill>
              </a:rPr>
              <a:t>Fecha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3520440" y="4105656"/>
            <a:ext cx="7360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666666"/>
                </a:solidFill>
              </a:rPr>
              <a:t>Marca una fecha límite realista para evitar que la mejora entre en modo vacaciones eternas.</a:t>
            </a:r>
            <a:endParaRPr lang="en-US" sz="1130" dirty="0"/>
          </a:p>
        </p:txBody>
      </p:sp>
      <p:sp>
        <p:nvSpPr>
          <p:cNvPr id="26" name="Shape 23"/>
          <p:cNvSpPr/>
          <p:nvPr/>
        </p:nvSpPr>
        <p:spPr>
          <a:xfrm>
            <a:off x="950976" y="4480560"/>
            <a:ext cx="0" cy="457200"/>
          </a:xfrm>
          <a:prstGeom prst="line">
            <a:avLst/>
          </a:prstGeom>
          <a:noFill/>
          <a:ln w="16510">
            <a:solidFill>
              <a:srgbClr val="CBD0D6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777240" y="5065776"/>
            <a:ext cx="347472" cy="347472"/>
          </a:xfrm>
          <a:prstGeom prst="ellipse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77240" y="511606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5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1298448" y="504748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2E2E"/>
                </a:solidFill>
              </a:rPr>
              <a:t>Seguimiento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3520440" y="5065776"/>
            <a:ext cx="7360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666666"/>
                </a:solidFill>
              </a:rPr>
              <a:t>Revisa el estado en cada reunión 5S y comprueba si la acción ha resuelto realmente el problema.</a:t>
            </a:r>
            <a:endParaRPr lang="en-US" sz="1130" dirty="0"/>
          </a:p>
        </p:txBody>
      </p:sp>
      <p:sp>
        <p:nvSpPr>
          <p:cNvPr id="31" name="Shape 28"/>
          <p:cNvSpPr/>
          <p:nvPr/>
        </p:nvSpPr>
        <p:spPr>
          <a:xfrm>
            <a:off x="777240" y="6144768"/>
            <a:ext cx="10652760" cy="384048"/>
          </a:xfrm>
          <a:prstGeom prst="roundRect">
            <a:avLst>
              <a:gd name="adj" fmla="val 28571"/>
            </a:avLst>
          </a:prstGeom>
          <a:solidFill>
            <a:srgbClr val="E30613"/>
          </a:solidFill>
          <a:ln w="7620">
            <a:solidFill>
              <a:srgbClr val="E30613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1051560" y="6254496"/>
            <a:ext cx="10104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b="1" dirty="0">
                <a:solidFill>
                  <a:srgbClr val="FFFFFF"/>
                </a:solidFill>
              </a:rPr>
              <a:t>Recuerda: un plan de acción sin seguimiento es solo una lista bonita. Y las listas bonitas no ordenan el almacén.</a:t>
            </a:r>
            <a:endParaRPr lang="en-US" sz="1030" dirty="0"/>
          </a:p>
        </p:txBody>
      </p:sp>
      <p:sp>
        <p:nvSpPr>
          <p:cNvPr id="33" name="Text 30"/>
          <p:cNvSpPr/>
          <p:nvPr/>
        </p:nvSpPr>
        <p:spPr>
          <a:xfrm>
            <a:off x="502920" y="6537960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34" name="Shape 31"/>
          <p:cNvSpPr/>
          <p:nvPr/>
        </p:nvSpPr>
        <p:spPr>
          <a:xfrm rot="2700000">
            <a:off x="11704320" y="6510528"/>
            <a:ext cx="164592" cy="164592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877824"/>
            <a:ext cx="12191695" cy="45720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46888"/>
            <a:ext cx="6858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2E2E"/>
                </a:solidFill>
              </a:rPr>
              <a:t>Ejemplo de Plan de Acción 5S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60920" y="292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</a:rPr>
              <a:t>Ejemplo práctico</a:t>
            </a:r>
            <a:endParaRPr lang="en-US" sz="900" dirty="0"/>
          </a:p>
        </p:txBody>
      </p:sp>
      <p:pic>
        <p:nvPicPr>
          <p:cNvPr id="6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55480" y="228600"/>
            <a:ext cx="2240280" cy="56692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58368" y="1170432"/>
            <a:ext cx="10881360" cy="5138928"/>
          </a:xfrm>
          <a:prstGeom prst="roundRect">
            <a:avLst>
              <a:gd name="adj" fmla="val 2847"/>
            </a:avLst>
          </a:prstGeom>
          <a:solidFill>
            <a:srgbClr val="FFFFFF"/>
          </a:solidFill>
          <a:ln w="10160">
            <a:solidFill>
              <a:srgbClr val="D9DDE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0120" y="148132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E2E2E"/>
                </a:solidFill>
              </a:rPr>
              <a:t>Ejemplo orientativo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960120" y="1828800"/>
            <a:ext cx="6949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6666"/>
                </a:solidFill>
              </a:rPr>
              <a:t>Utiliza este modelo como referencia para transformar observaciones en acciones concretas.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960120" y="2514600"/>
            <a:ext cx="2651760" cy="438912"/>
          </a:xfrm>
          <a:prstGeom prst="rect">
            <a:avLst/>
          </a:prstGeom>
          <a:solidFill>
            <a:srgbClr val="E30613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05840" y="2651760"/>
            <a:ext cx="25603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dirty="0">
                <a:solidFill>
                  <a:srgbClr val="FFFFFF"/>
                </a:solidFill>
              </a:rPr>
              <a:t>Problema</a:t>
            </a:r>
            <a:endParaRPr lang="en-US" sz="740" dirty="0"/>
          </a:p>
        </p:txBody>
      </p:sp>
      <p:sp>
        <p:nvSpPr>
          <p:cNvPr id="12" name="Shape 9"/>
          <p:cNvSpPr/>
          <p:nvPr/>
        </p:nvSpPr>
        <p:spPr>
          <a:xfrm>
            <a:off x="3611880" y="2514600"/>
            <a:ext cx="2743200" cy="438912"/>
          </a:xfrm>
          <a:prstGeom prst="rect">
            <a:avLst/>
          </a:prstGeom>
          <a:solidFill>
            <a:srgbClr val="E30613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657600" y="2651760"/>
            <a:ext cx="265176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dirty="0">
                <a:solidFill>
                  <a:srgbClr val="FFFFFF"/>
                </a:solidFill>
              </a:rPr>
              <a:t>Acción</a:t>
            </a:r>
            <a:endParaRPr lang="en-US" sz="740" dirty="0"/>
          </a:p>
        </p:txBody>
      </p:sp>
      <p:sp>
        <p:nvSpPr>
          <p:cNvPr id="14" name="Shape 11"/>
          <p:cNvSpPr/>
          <p:nvPr/>
        </p:nvSpPr>
        <p:spPr>
          <a:xfrm>
            <a:off x="6355080" y="2514600"/>
            <a:ext cx="1417320" cy="438912"/>
          </a:xfrm>
          <a:prstGeom prst="rect">
            <a:avLst/>
          </a:prstGeom>
          <a:solidFill>
            <a:srgbClr val="E30613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0" y="2651760"/>
            <a:ext cx="13258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dirty="0">
                <a:solidFill>
                  <a:srgbClr val="FFFFFF"/>
                </a:solidFill>
              </a:rPr>
              <a:t>Responsable</a:t>
            </a:r>
            <a:endParaRPr lang="en-US" sz="740" dirty="0"/>
          </a:p>
        </p:txBody>
      </p:sp>
      <p:sp>
        <p:nvSpPr>
          <p:cNvPr id="16" name="Shape 13"/>
          <p:cNvSpPr/>
          <p:nvPr/>
        </p:nvSpPr>
        <p:spPr>
          <a:xfrm>
            <a:off x="7772400" y="2514600"/>
            <a:ext cx="1097280" cy="438912"/>
          </a:xfrm>
          <a:prstGeom prst="rect">
            <a:avLst/>
          </a:prstGeom>
          <a:solidFill>
            <a:srgbClr val="E30613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818120" y="2651760"/>
            <a:ext cx="1005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dirty="0">
                <a:solidFill>
                  <a:srgbClr val="FFFFFF"/>
                </a:solidFill>
              </a:rPr>
              <a:t>Prioridad</a:t>
            </a:r>
            <a:endParaRPr lang="en-US" sz="740" dirty="0"/>
          </a:p>
        </p:txBody>
      </p:sp>
      <p:sp>
        <p:nvSpPr>
          <p:cNvPr id="18" name="Shape 15"/>
          <p:cNvSpPr/>
          <p:nvPr/>
        </p:nvSpPr>
        <p:spPr>
          <a:xfrm>
            <a:off x="8869680" y="2514600"/>
            <a:ext cx="960120" cy="438912"/>
          </a:xfrm>
          <a:prstGeom prst="rect">
            <a:avLst/>
          </a:prstGeom>
          <a:solidFill>
            <a:srgbClr val="E30613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915400" y="2651760"/>
            <a:ext cx="8686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dirty="0">
                <a:solidFill>
                  <a:srgbClr val="FFFFFF"/>
                </a:solidFill>
              </a:rPr>
              <a:t>Fecha</a:t>
            </a:r>
            <a:endParaRPr lang="en-US" sz="740" dirty="0"/>
          </a:p>
        </p:txBody>
      </p:sp>
      <p:sp>
        <p:nvSpPr>
          <p:cNvPr id="20" name="Shape 17"/>
          <p:cNvSpPr/>
          <p:nvPr/>
        </p:nvSpPr>
        <p:spPr>
          <a:xfrm>
            <a:off x="9829800" y="2514600"/>
            <a:ext cx="1280160" cy="438912"/>
          </a:xfrm>
          <a:prstGeom prst="rect">
            <a:avLst/>
          </a:prstGeom>
          <a:solidFill>
            <a:srgbClr val="E30613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75520" y="2651760"/>
            <a:ext cx="11887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dirty="0">
                <a:solidFill>
                  <a:srgbClr val="FFFFFF"/>
                </a:solidFill>
              </a:rPr>
              <a:t>Estado</a:t>
            </a:r>
            <a:endParaRPr lang="en-US" sz="740" dirty="0"/>
          </a:p>
        </p:txBody>
      </p:sp>
      <p:sp>
        <p:nvSpPr>
          <p:cNvPr id="22" name="Shape 19"/>
          <p:cNvSpPr/>
          <p:nvPr/>
        </p:nvSpPr>
        <p:spPr>
          <a:xfrm>
            <a:off x="960120" y="2953512"/>
            <a:ext cx="2651760" cy="56692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14984" y="3063240"/>
            <a:ext cx="2542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Herramientas sin ubicación definida</a:t>
            </a:r>
            <a:endParaRPr lang="en-US" sz="680" dirty="0"/>
          </a:p>
        </p:txBody>
      </p:sp>
      <p:sp>
        <p:nvSpPr>
          <p:cNvPr id="24" name="Shape 21"/>
          <p:cNvSpPr/>
          <p:nvPr/>
        </p:nvSpPr>
        <p:spPr>
          <a:xfrm>
            <a:off x="3611880" y="2953512"/>
            <a:ext cx="2743200" cy="56692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3666744" y="3063240"/>
            <a:ext cx="2633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Crear panel visual con siluetas y etiquetas</a:t>
            </a:r>
            <a:endParaRPr lang="en-US" sz="680" dirty="0"/>
          </a:p>
        </p:txBody>
      </p:sp>
      <p:sp>
        <p:nvSpPr>
          <p:cNvPr id="26" name="Shape 23"/>
          <p:cNvSpPr/>
          <p:nvPr/>
        </p:nvSpPr>
        <p:spPr>
          <a:xfrm>
            <a:off x="6355080" y="2953512"/>
            <a:ext cx="1417320" cy="56692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409944" y="3063240"/>
            <a:ext cx="1307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Carlos</a:t>
            </a:r>
            <a:endParaRPr lang="en-US" sz="680" dirty="0"/>
          </a:p>
        </p:txBody>
      </p:sp>
      <p:sp>
        <p:nvSpPr>
          <p:cNvPr id="28" name="Shape 25"/>
          <p:cNvSpPr/>
          <p:nvPr/>
        </p:nvSpPr>
        <p:spPr>
          <a:xfrm>
            <a:off x="7772400" y="2953512"/>
            <a:ext cx="1097280" cy="56692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827264" y="3063240"/>
            <a:ext cx="987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Alta</a:t>
            </a:r>
            <a:endParaRPr lang="en-US" sz="680" dirty="0"/>
          </a:p>
        </p:txBody>
      </p:sp>
      <p:sp>
        <p:nvSpPr>
          <p:cNvPr id="30" name="Shape 27"/>
          <p:cNvSpPr/>
          <p:nvPr/>
        </p:nvSpPr>
        <p:spPr>
          <a:xfrm>
            <a:off x="8869680" y="2953512"/>
            <a:ext cx="960120" cy="56692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8924544" y="3063240"/>
            <a:ext cx="8503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15/09</a:t>
            </a:r>
            <a:endParaRPr lang="en-US" sz="680" dirty="0"/>
          </a:p>
        </p:txBody>
      </p:sp>
      <p:sp>
        <p:nvSpPr>
          <p:cNvPr id="32" name="Shape 29"/>
          <p:cNvSpPr/>
          <p:nvPr/>
        </p:nvSpPr>
        <p:spPr>
          <a:xfrm>
            <a:off x="9829800" y="2953512"/>
            <a:ext cx="1280160" cy="56692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9884664" y="3063240"/>
            <a:ext cx="1170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En curso</a:t>
            </a:r>
            <a:endParaRPr lang="en-US" sz="680" dirty="0"/>
          </a:p>
        </p:txBody>
      </p:sp>
      <p:sp>
        <p:nvSpPr>
          <p:cNvPr id="34" name="Shape 31"/>
          <p:cNvSpPr/>
          <p:nvPr/>
        </p:nvSpPr>
        <p:spPr>
          <a:xfrm>
            <a:off x="960120" y="3520440"/>
            <a:ext cx="2651760" cy="56692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1014984" y="3630168"/>
            <a:ext cx="2542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Exceso de cajas en pasillo</a:t>
            </a:r>
            <a:endParaRPr lang="en-US" sz="680" dirty="0"/>
          </a:p>
        </p:txBody>
      </p:sp>
      <p:sp>
        <p:nvSpPr>
          <p:cNvPr id="36" name="Shape 33"/>
          <p:cNvSpPr/>
          <p:nvPr/>
        </p:nvSpPr>
        <p:spPr>
          <a:xfrm>
            <a:off x="3611880" y="3520440"/>
            <a:ext cx="2743200" cy="56692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3666744" y="3630168"/>
            <a:ext cx="2633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Revisar material obsoleto y retirar innecesario</a:t>
            </a:r>
            <a:endParaRPr lang="en-US" sz="680" dirty="0"/>
          </a:p>
        </p:txBody>
      </p:sp>
      <p:sp>
        <p:nvSpPr>
          <p:cNvPr id="38" name="Shape 35"/>
          <p:cNvSpPr/>
          <p:nvPr/>
        </p:nvSpPr>
        <p:spPr>
          <a:xfrm>
            <a:off x="6355080" y="3520440"/>
            <a:ext cx="1417320" cy="56692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6409944" y="3630168"/>
            <a:ext cx="1307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Marta</a:t>
            </a:r>
            <a:endParaRPr lang="en-US" sz="680" dirty="0"/>
          </a:p>
        </p:txBody>
      </p:sp>
      <p:sp>
        <p:nvSpPr>
          <p:cNvPr id="40" name="Shape 37"/>
          <p:cNvSpPr/>
          <p:nvPr/>
        </p:nvSpPr>
        <p:spPr>
          <a:xfrm>
            <a:off x="7772400" y="3520440"/>
            <a:ext cx="1097280" cy="56692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7827264" y="3630168"/>
            <a:ext cx="987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Alta</a:t>
            </a:r>
            <a:endParaRPr lang="en-US" sz="680" dirty="0"/>
          </a:p>
        </p:txBody>
      </p:sp>
      <p:sp>
        <p:nvSpPr>
          <p:cNvPr id="42" name="Shape 39"/>
          <p:cNvSpPr/>
          <p:nvPr/>
        </p:nvSpPr>
        <p:spPr>
          <a:xfrm>
            <a:off x="8869680" y="3520440"/>
            <a:ext cx="960120" cy="56692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8924544" y="3630168"/>
            <a:ext cx="8503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18/09</a:t>
            </a:r>
            <a:endParaRPr lang="en-US" sz="680" dirty="0"/>
          </a:p>
        </p:txBody>
      </p:sp>
      <p:sp>
        <p:nvSpPr>
          <p:cNvPr id="44" name="Shape 41"/>
          <p:cNvSpPr/>
          <p:nvPr/>
        </p:nvSpPr>
        <p:spPr>
          <a:xfrm>
            <a:off x="9829800" y="3520440"/>
            <a:ext cx="1280160" cy="56692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9884664" y="3630168"/>
            <a:ext cx="1170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Pendiente</a:t>
            </a:r>
            <a:endParaRPr lang="en-US" sz="680" dirty="0"/>
          </a:p>
        </p:txBody>
      </p:sp>
      <p:sp>
        <p:nvSpPr>
          <p:cNvPr id="46" name="Shape 43"/>
          <p:cNvSpPr/>
          <p:nvPr/>
        </p:nvSpPr>
        <p:spPr>
          <a:xfrm>
            <a:off x="960120" y="4087368"/>
            <a:ext cx="2651760" cy="56692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1014984" y="4197096"/>
            <a:ext cx="2542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Falta estándar de limpieza</a:t>
            </a:r>
            <a:endParaRPr lang="en-US" sz="680" dirty="0"/>
          </a:p>
        </p:txBody>
      </p:sp>
      <p:sp>
        <p:nvSpPr>
          <p:cNvPr id="48" name="Shape 45"/>
          <p:cNvSpPr/>
          <p:nvPr/>
        </p:nvSpPr>
        <p:spPr>
          <a:xfrm>
            <a:off x="3611880" y="4087368"/>
            <a:ext cx="2743200" cy="56692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3666744" y="4197096"/>
            <a:ext cx="2633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Definir frecuencia, responsable y foto estándar</a:t>
            </a:r>
            <a:endParaRPr lang="en-US" sz="680" dirty="0"/>
          </a:p>
        </p:txBody>
      </p:sp>
      <p:sp>
        <p:nvSpPr>
          <p:cNvPr id="50" name="Shape 47"/>
          <p:cNvSpPr/>
          <p:nvPr/>
        </p:nvSpPr>
        <p:spPr>
          <a:xfrm>
            <a:off x="6355080" y="4087368"/>
            <a:ext cx="1417320" cy="56692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51" name="Text 48"/>
          <p:cNvSpPr/>
          <p:nvPr/>
        </p:nvSpPr>
        <p:spPr>
          <a:xfrm>
            <a:off x="6409944" y="4197096"/>
            <a:ext cx="1307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Juan</a:t>
            </a:r>
            <a:endParaRPr lang="en-US" sz="680" dirty="0"/>
          </a:p>
        </p:txBody>
      </p:sp>
      <p:sp>
        <p:nvSpPr>
          <p:cNvPr id="52" name="Shape 49"/>
          <p:cNvSpPr/>
          <p:nvPr/>
        </p:nvSpPr>
        <p:spPr>
          <a:xfrm>
            <a:off x="7772400" y="4087368"/>
            <a:ext cx="1097280" cy="56692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53" name="Text 50"/>
          <p:cNvSpPr/>
          <p:nvPr/>
        </p:nvSpPr>
        <p:spPr>
          <a:xfrm>
            <a:off x="7827264" y="4197096"/>
            <a:ext cx="987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Media</a:t>
            </a:r>
            <a:endParaRPr lang="en-US" sz="680" dirty="0"/>
          </a:p>
        </p:txBody>
      </p:sp>
      <p:sp>
        <p:nvSpPr>
          <p:cNvPr id="54" name="Shape 51"/>
          <p:cNvSpPr/>
          <p:nvPr/>
        </p:nvSpPr>
        <p:spPr>
          <a:xfrm>
            <a:off x="8869680" y="4087368"/>
            <a:ext cx="960120" cy="56692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55" name="Text 52"/>
          <p:cNvSpPr/>
          <p:nvPr/>
        </p:nvSpPr>
        <p:spPr>
          <a:xfrm>
            <a:off x="8924544" y="4197096"/>
            <a:ext cx="8503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25/09</a:t>
            </a:r>
            <a:endParaRPr lang="en-US" sz="680" dirty="0"/>
          </a:p>
        </p:txBody>
      </p:sp>
      <p:sp>
        <p:nvSpPr>
          <p:cNvPr id="56" name="Shape 53"/>
          <p:cNvSpPr/>
          <p:nvPr/>
        </p:nvSpPr>
        <p:spPr>
          <a:xfrm>
            <a:off x="9829800" y="4087368"/>
            <a:ext cx="1280160" cy="566928"/>
          </a:xfrm>
          <a:prstGeom prst="rect">
            <a:avLst/>
          </a:prstGeom>
          <a:solidFill>
            <a:srgbClr val="FFFFFF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57" name="Text 54"/>
          <p:cNvSpPr/>
          <p:nvPr/>
        </p:nvSpPr>
        <p:spPr>
          <a:xfrm>
            <a:off x="9884664" y="4197096"/>
            <a:ext cx="1170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Pendiente</a:t>
            </a:r>
            <a:endParaRPr lang="en-US" sz="680" dirty="0"/>
          </a:p>
        </p:txBody>
      </p:sp>
      <p:sp>
        <p:nvSpPr>
          <p:cNvPr id="58" name="Shape 55"/>
          <p:cNvSpPr/>
          <p:nvPr/>
        </p:nvSpPr>
        <p:spPr>
          <a:xfrm>
            <a:off x="960120" y="4654296"/>
            <a:ext cx="2651760" cy="56692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59" name="Text 56"/>
          <p:cNvSpPr/>
          <p:nvPr/>
        </p:nvSpPr>
        <p:spPr>
          <a:xfrm>
            <a:off x="1014984" y="4764024"/>
            <a:ext cx="2542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Etiquetas deterioradas</a:t>
            </a:r>
            <a:endParaRPr lang="en-US" sz="680" dirty="0"/>
          </a:p>
        </p:txBody>
      </p:sp>
      <p:sp>
        <p:nvSpPr>
          <p:cNvPr id="60" name="Shape 57"/>
          <p:cNvSpPr/>
          <p:nvPr/>
        </p:nvSpPr>
        <p:spPr>
          <a:xfrm>
            <a:off x="3611880" y="4654296"/>
            <a:ext cx="2743200" cy="56692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61" name="Text 58"/>
          <p:cNvSpPr/>
          <p:nvPr/>
        </p:nvSpPr>
        <p:spPr>
          <a:xfrm>
            <a:off x="3666744" y="4764024"/>
            <a:ext cx="2633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Renovar identificación de ubicaciones</a:t>
            </a:r>
            <a:endParaRPr lang="en-US" sz="680" dirty="0"/>
          </a:p>
        </p:txBody>
      </p:sp>
      <p:sp>
        <p:nvSpPr>
          <p:cNvPr id="62" name="Shape 59"/>
          <p:cNvSpPr/>
          <p:nvPr/>
        </p:nvSpPr>
        <p:spPr>
          <a:xfrm>
            <a:off x="6355080" y="4654296"/>
            <a:ext cx="1417320" cy="56692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63" name="Text 60"/>
          <p:cNvSpPr/>
          <p:nvPr/>
        </p:nvSpPr>
        <p:spPr>
          <a:xfrm>
            <a:off x="6409944" y="4764024"/>
            <a:ext cx="1307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Laura</a:t>
            </a:r>
            <a:endParaRPr lang="en-US" sz="680" dirty="0"/>
          </a:p>
        </p:txBody>
      </p:sp>
      <p:sp>
        <p:nvSpPr>
          <p:cNvPr id="64" name="Shape 61"/>
          <p:cNvSpPr/>
          <p:nvPr/>
        </p:nvSpPr>
        <p:spPr>
          <a:xfrm>
            <a:off x="7772400" y="4654296"/>
            <a:ext cx="1097280" cy="56692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65" name="Text 62"/>
          <p:cNvSpPr/>
          <p:nvPr/>
        </p:nvSpPr>
        <p:spPr>
          <a:xfrm>
            <a:off x="7827264" y="4764024"/>
            <a:ext cx="987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Baja</a:t>
            </a:r>
            <a:endParaRPr lang="en-US" sz="680" dirty="0"/>
          </a:p>
        </p:txBody>
      </p:sp>
      <p:sp>
        <p:nvSpPr>
          <p:cNvPr id="66" name="Shape 63"/>
          <p:cNvSpPr/>
          <p:nvPr/>
        </p:nvSpPr>
        <p:spPr>
          <a:xfrm>
            <a:off x="8869680" y="4654296"/>
            <a:ext cx="960120" cy="56692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67" name="Text 64"/>
          <p:cNvSpPr/>
          <p:nvPr/>
        </p:nvSpPr>
        <p:spPr>
          <a:xfrm>
            <a:off x="8924544" y="4764024"/>
            <a:ext cx="8503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30/09</a:t>
            </a:r>
            <a:endParaRPr lang="en-US" sz="680" dirty="0"/>
          </a:p>
        </p:txBody>
      </p:sp>
      <p:sp>
        <p:nvSpPr>
          <p:cNvPr id="68" name="Shape 65"/>
          <p:cNvSpPr/>
          <p:nvPr/>
        </p:nvSpPr>
        <p:spPr>
          <a:xfrm>
            <a:off x="9829800" y="4654296"/>
            <a:ext cx="1280160" cy="566928"/>
          </a:xfrm>
          <a:prstGeom prst="rect">
            <a:avLst/>
          </a:prstGeom>
          <a:solidFill>
            <a:srgbClr val="FAFAFA"/>
          </a:solidFill>
          <a:ln w="6985">
            <a:solidFill>
              <a:srgbClr val="E0E3E8"/>
            </a:solidFill>
            <a:prstDash val="solid"/>
          </a:ln>
        </p:spPr>
      </p:sp>
      <p:sp>
        <p:nvSpPr>
          <p:cNvPr id="69" name="Text 66"/>
          <p:cNvSpPr/>
          <p:nvPr/>
        </p:nvSpPr>
        <p:spPr>
          <a:xfrm>
            <a:off x="9884664" y="4764024"/>
            <a:ext cx="1170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2E2E2E"/>
                </a:solidFill>
              </a:rPr>
              <a:t>Finalizado</a:t>
            </a:r>
            <a:endParaRPr lang="en-US" sz="680" dirty="0"/>
          </a:p>
        </p:txBody>
      </p:sp>
      <p:sp>
        <p:nvSpPr>
          <p:cNvPr id="70" name="Shape 67"/>
          <p:cNvSpPr/>
          <p:nvPr/>
        </p:nvSpPr>
        <p:spPr>
          <a:xfrm>
            <a:off x="960120" y="5486400"/>
            <a:ext cx="10040112" cy="420624"/>
          </a:xfrm>
          <a:prstGeom prst="roundRect">
            <a:avLst>
              <a:gd name="adj" fmla="val 17391"/>
            </a:avLst>
          </a:prstGeom>
          <a:solidFill>
            <a:srgbClr val="FFF5F6"/>
          </a:solidFill>
          <a:ln w="6985">
            <a:solidFill>
              <a:srgbClr val="F2C7CC"/>
            </a:solidFill>
            <a:prstDash val="solid"/>
          </a:ln>
        </p:spPr>
      </p:sp>
      <p:sp>
        <p:nvSpPr>
          <p:cNvPr id="71" name="Text 68"/>
          <p:cNvSpPr/>
          <p:nvPr/>
        </p:nvSpPr>
        <p:spPr>
          <a:xfrm>
            <a:off x="1170432" y="5623560"/>
            <a:ext cx="96012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E2E2E"/>
                </a:solidFill>
              </a:rPr>
              <a:t>Consejo: revisa las acciones semanalmente hasta cerrarlas y valida visualmente que la mejora se mantiene.</a:t>
            </a:r>
            <a:endParaRPr lang="en-US" sz="850" dirty="0"/>
          </a:p>
        </p:txBody>
      </p:sp>
      <p:sp>
        <p:nvSpPr>
          <p:cNvPr id="72" name="Text 69"/>
          <p:cNvSpPr/>
          <p:nvPr/>
        </p:nvSpPr>
        <p:spPr>
          <a:xfrm>
            <a:off x="502920" y="6537960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73" name="Shape 70"/>
          <p:cNvSpPr/>
          <p:nvPr/>
        </p:nvSpPr>
        <p:spPr>
          <a:xfrm rot="2700000">
            <a:off x="11704320" y="6510528"/>
            <a:ext cx="164592" cy="164592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Formación 5S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de Acción 5S</dc:title>
  <dc:subject>Plan de Acción 5S</dc:subject>
  <dc:creator>Formación 5S</dc:creator>
  <cp:lastModifiedBy>Formación 5S</cp:lastModifiedBy>
  <cp:revision>1</cp:revision>
  <dcterms:created xsi:type="dcterms:W3CDTF">2026-08-28T18:19:28Z</dcterms:created>
  <dcterms:modified xsi:type="dcterms:W3CDTF">2026-08-28T18:19:28Z</dcterms:modified>
</cp:coreProperties>
</file>