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685800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pic>
        <p:nvPicPr>
          <p:cNvPr id="3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78240" y="411480"/>
            <a:ext cx="2697480" cy="56692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7240" y="1234440"/>
            <a:ext cx="5577840" cy="11430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800" b="1" dirty="0">
                <a:solidFill>
                  <a:srgbClr val="2E2E2E"/>
                </a:solidFill>
              </a:rPr>
              <a:t>Plantilla</a:t>
            </a:r>
            <a:endParaRPr lang="en-US" sz="3800" dirty="0"/>
          </a:p>
          <a:p>
            <a:pPr indent="0" marL="0">
              <a:buNone/>
            </a:pPr>
            <a:r>
              <a:rPr lang="en-US" sz="3800" b="1" dirty="0">
                <a:solidFill>
                  <a:srgbClr val="2E2E2E"/>
                </a:solidFill>
              </a:rPr>
              <a:t>Antes / Después</a:t>
            </a:r>
            <a:endParaRPr lang="en-US" sz="3800" dirty="0"/>
          </a:p>
        </p:txBody>
      </p:sp>
      <p:sp>
        <p:nvSpPr>
          <p:cNvPr id="5" name="Shape 2"/>
          <p:cNvSpPr/>
          <p:nvPr/>
        </p:nvSpPr>
        <p:spPr>
          <a:xfrm>
            <a:off x="804672" y="2578608"/>
            <a:ext cx="1280160" cy="7315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804672" y="2907792"/>
            <a:ext cx="6035040" cy="8778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2E2E2E"/>
                </a:solidFill>
              </a:rPr>
              <a:t>Documenta visualmente las mejoras realizadas, compara la situación inicial con el resultado final y muestra claramente la evolución conseguida.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7452360" y="1965960"/>
            <a:ext cx="3611880" cy="3246120"/>
          </a:xfrm>
          <a:prstGeom prst="roundRect">
            <a:avLst>
              <a:gd name="adj" fmla="val 5070"/>
            </a:avLst>
          </a:prstGeom>
          <a:solidFill>
            <a:srgbClr val="FFFFFF"/>
          </a:solidFill>
          <a:ln w="10160">
            <a:solidFill>
              <a:srgbClr val="E8EAED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845552" y="2331720"/>
            <a:ext cx="11430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66666"/>
                </a:solidFill>
              </a:rPr>
              <a:t>ANTES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7845552" y="2697480"/>
            <a:ext cx="2697480" cy="658368"/>
          </a:xfrm>
          <a:prstGeom prst="rect">
            <a:avLst/>
          </a:prstGeom>
          <a:solidFill>
            <a:srgbClr val="F0F1F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0" name="Shape 7"/>
          <p:cNvSpPr/>
          <p:nvPr/>
        </p:nvSpPr>
        <p:spPr>
          <a:xfrm>
            <a:off x="8961120" y="3621024"/>
            <a:ext cx="1097280" cy="0"/>
          </a:xfrm>
          <a:prstGeom prst="line">
            <a:avLst/>
          </a:prstGeom>
          <a:noFill/>
          <a:ln w="30480">
            <a:solidFill>
              <a:srgbClr val="E30613"/>
            </a:solidFill>
            <a:prstDash val="solid"/>
            <a:tailEnd type="triangle"/>
          </a:ln>
        </p:spPr>
      </p:sp>
      <p:sp>
        <p:nvSpPr>
          <p:cNvPr id="11" name="Text 8"/>
          <p:cNvSpPr/>
          <p:nvPr/>
        </p:nvSpPr>
        <p:spPr>
          <a:xfrm>
            <a:off x="7845552" y="3977640"/>
            <a:ext cx="141732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30613"/>
                </a:solidFill>
              </a:rPr>
              <a:t>DESPUÉS</a:t>
            </a:r>
            <a:endParaRPr lang="en-US" sz="1500" dirty="0"/>
          </a:p>
        </p:txBody>
      </p:sp>
      <p:sp>
        <p:nvSpPr>
          <p:cNvPr id="12" name="Shape 9"/>
          <p:cNvSpPr/>
          <p:nvPr/>
        </p:nvSpPr>
        <p:spPr>
          <a:xfrm>
            <a:off x="7845552" y="4343400"/>
            <a:ext cx="2697480" cy="658368"/>
          </a:xfrm>
          <a:prstGeom prst="rect">
            <a:avLst/>
          </a:prstGeom>
          <a:solidFill>
            <a:srgbClr val="FCE8E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804672" y="5989320"/>
            <a:ext cx="21945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E30613"/>
                </a:solidFill>
              </a:rPr>
              <a:t>Kit práctico 5S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15" name="Shape 12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Plantilla Antes / Después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452360" y="29260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Registro visual de mejora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02920" y="1051560"/>
            <a:ext cx="11201400" cy="685800"/>
          </a:xfrm>
          <a:prstGeom prst="roundRect">
            <a:avLst>
              <a:gd name="adj" fmla="val 18667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8" y="1243584"/>
            <a:ext cx="6400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Área / Zona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1627632" y="1170432"/>
            <a:ext cx="1783080" cy="310896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Escribe aquí...</a:t>
            </a:r>
            <a:endParaRPr lang="en-US" sz="850" dirty="0"/>
          </a:p>
        </p:txBody>
      </p:sp>
      <p:sp>
        <p:nvSpPr>
          <p:cNvPr id="10" name="Text 7"/>
          <p:cNvSpPr/>
          <p:nvPr/>
        </p:nvSpPr>
        <p:spPr>
          <a:xfrm>
            <a:off x="3639312" y="1243584"/>
            <a:ext cx="9144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Departamento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4617720" y="1170432"/>
            <a:ext cx="1600200" cy="310896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Escribe aquí...</a:t>
            </a:r>
            <a:endParaRPr lang="en-US" sz="850" dirty="0"/>
          </a:p>
        </p:txBody>
      </p:sp>
      <p:sp>
        <p:nvSpPr>
          <p:cNvPr id="12" name="Text 9"/>
          <p:cNvSpPr/>
          <p:nvPr/>
        </p:nvSpPr>
        <p:spPr>
          <a:xfrm>
            <a:off x="6446520" y="1243584"/>
            <a:ext cx="4114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Fecha</a:t>
            </a:r>
            <a:endParaRPr lang="en-US" sz="950" dirty="0"/>
          </a:p>
        </p:txBody>
      </p:sp>
      <p:sp>
        <p:nvSpPr>
          <p:cNvPr id="13" name="Text 10"/>
          <p:cNvSpPr/>
          <p:nvPr/>
        </p:nvSpPr>
        <p:spPr>
          <a:xfrm>
            <a:off x="6967728" y="1170432"/>
            <a:ext cx="1325880" cy="310896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__ / __ / ____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8549640" y="1243584"/>
            <a:ext cx="868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Responsable</a:t>
            </a:r>
            <a:endParaRPr lang="en-US" sz="950" dirty="0"/>
          </a:p>
        </p:txBody>
      </p:sp>
      <p:sp>
        <p:nvSpPr>
          <p:cNvPr id="15" name="Text 12"/>
          <p:cNvSpPr/>
          <p:nvPr/>
        </p:nvSpPr>
        <p:spPr>
          <a:xfrm>
            <a:off x="9555480" y="1170432"/>
            <a:ext cx="1737360" cy="310896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Nombre...</a:t>
            </a:r>
            <a:endParaRPr lang="en-US" sz="850" dirty="0"/>
          </a:p>
        </p:txBody>
      </p:sp>
      <p:sp>
        <p:nvSpPr>
          <p:cNvPr id="16" name="Shape 13"/>
          <p:cNvSpPr/>
          <p:nvPr/>
        </p:nvSpPr>
        <p:spPr>
          <a:xfrm>
            <a:off x="502920" y="1965960"/>
            <a:ext cx="5394960" cy="2907792"/>
          </a:xfrm>
          <a:prstGeom prst="roundRect">
            <a:avLst>
              <a:gd name="adj" fmla="val 5031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502920" y="1965960"/>
            <a:ext cx="5394960" cy="420624"/>
          </a:xfrm>
          <a:prstGeom prst="rect">
            <a:avLst/>
          </a:prstGeom>
          <a:solidFill>
            <a:srgbClr val="F1F3F4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749808" y="2075688"/>
            <a:ext cx="10058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66666"/>
                </a:solidFill>
              </a:rPr>
              <a:t>ANTES</a:t>
            </a:r>
            <a:endParaRPr lang="en-US" sz="1250" dirty="0"/>
          </a:p>
        </p:txBody>
      </p:sp>
      <p:sp>
        <p:nvSpPr>
          <p:cNvPr id="19" name="Text 16"/>
          <p:cNvSpPr/>
          <p:nvPr/>
        </p:nvSpPr>
        <p:spPr>
          <a:xfrm>
            <a:off x="749808" y="2606040"/>
            <a:ext cx="4901184" cy="1938528"/>
          </a:xfrm>
          <a:prstGeom prst="rect">
            <a:avLst/>
          </a:prstGeom>
          <a:solidFill>
            <a:srgbClr val="FAFAFA"/>
          </a:solidFill>
          <a:ln w="12700">
            <a:solidFill>
              <a:srgbClr val="CDD1D6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66666"/>
                </a:solidFill>
              </a:rPr>
              <a:t>Inserta aquí una fotografía clara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666666"/>
                </a:solidFill>
              </a:rPr>
              <a:t>de la situación inicial</a:t>
            </a:r>
            <a:endParaRPr lang="en-US" sz="1200" dirty="0"/>
          </a:p>
        </p:txBody>
      </p:sp>
      <p:sp>
        <p:nvSpPr>
          <p:cNvPr id="20" name="Shape 17"/>
          <p:cNvSpPr/>
          <p:nvPr/>
        </p:nvSpPr>
        <p:spPr>
          <a:xfrm>
            <a:off x="6309360" y="1965960"/>
            <a:ext cx="5394960" cy="2907792"/>
          </a:xfrm>
          <a:prstGeom prst="roundRect">
            <a:avLst>
              <a:gd name="adj" fmla="val 5031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21" name="Shape 18"/>
          <p:cNvSpPr/>
          <p:nvPr/>
        </p:nvSpPr>
        <p:spPr>
          <a:xfrm>
            <a:off x="6309360" y="1965960"/>
            <a:ext cx="5394960" cy="420624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6556248" y="2075688"/>
            <a:ext cx="123444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FFFFF"/>
                </a:solidFill>
              </a:rPr>
              <a:t>DESPUÉS</a:t>
            </a:r>
            <a:endParaRPr lang="en-US" sz="1250" dirty="0"/>
          </a:p>
        </p:txBody>
      </p:sp>
      <p:sp>
        <p:nvSpPr>
          <p:cNvPr id="23" name="Text 20"/>
          <p:cNvSpPr/>
          <p:nvPr/>
        </p:nvSpPr>
        <p:spPr>
          <a:xfrm>
            <a:off x="6556248" y="2606040"/>
            <a:ext cx="4901184" cy="1938528"/>
          </a:xfrm>
          <a:prstGeom prst="rect">
            <a:avLst/>
          </a:prstGeom>
          <a:solidFill>
            <a:srgbClr val="FAFAFA"/>
          </a:solidFill>
          <a:ln w="12700">
            <a:solidFill>
              <a:srgbClr val="CDD1D6"/>
            </a:solidFill>
          </a:ln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666666"/>
                </a:solidFill>
              </a:rPr>
              <a:t>Inserta aquí una fotografía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i="1" dirty="0">
                <a:solidFill>
                  <a:srgbClr val="666666"/>
                </a:solidFill>
              </a:rPr>
              <a:t>desde el mismo ángulo</a:t>
            </a:r>
            <a:endParaRPr lang="en-US" sz="1200" dirty="0"/>
          </a:p>
        </p:txBody>
      </p:sp>
      <p:sp>
        <p:nvSpPr>
          <p:cNvPr id="24" name="Shape 21"/>
          <p:cNvSpPr/>
          <p:nvPr/>
        </p:nvSpPr>
        <p:spPr>
          <a:xfrm>
            <a:off x="502920" y="5120640"/>
            <a:ext cx="352044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713232" y="5321808"/>
            <a:ext cx="30175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Situación inicial / problema detectado</a:t>
            </a:r>
            <a:endParaRPr lang="en-US" sz="950" dirty="0"/>
          </a:p>
        </p:txBody>
      </p:sp>
      <p:sp>
        <p:nvSpPr>
          <p:cNvPr id="26" name="Text 23"/>
          <p:cNvSpPr/>
          <p:nvPr/>
        </p:nvSpPr>
        <p:spPr>
          <a:xfrm>
            <a:off x="713232" y="5596128"/>
            <a:ext cx="3017520" cy="384048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Describe el problema inicial...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4343400" y="5120640"/>
            <a:ext cx="352044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4553712" y="5321808"/>
            <a:ext cx="1828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Acción realizada</a:t>
            </a:r>
            <a:endParaRPr lang="en-US" sz="950" dirty="0"/>
          </a:p>
        </p:txBody>
      </p:sp>
      <p:sp>
        <p:nvSpPr>
          <p:cNvPr id="29" name="Text 26"/>
          <p:cNvSpPr/>
          <p:nvPr/>
        </p:nvSpPr>
        <p:spPr>
          <a:xfrm>
            <a:off x="4553712" y="5596128"/>
            <a:ext cx="3017520" cy="384048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Qué se ha cambiado...</a:t>
            </a:r>
            <a:endParaRPr lang="en-US" sz="850" dirty="0"/>
          </a:p>
        </p:txBody>
      </p:sp>
      <p:sp>
        <p:nvSpPr>
          <p:cNvPr id="30" name="Shape 27"/>
          <p:cNvSpPr/>
          <p:nvPr/>
        </p:nvSpPr>
        <p:spPr>
          <a:xfrm>
            <a:off x="8183880" y="5120640"/>
            <a:ext cx="3520440" cy="1078992"/>
          </a:xfrm>
          <a:prstGeom prst="roundRect">
            <a:avLst>
              <a:gd name="adj" fmla="val 10169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8394192" y="5321808"/>
            <a:ext cx="2011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Resultado conseguido</a:t>
            </a:r>
            <a:endParaRPr lang="en-US" sz="950" dirty="0"/>
          </a:p>
        </p:txBody>
      </p:sp>
      <p:sp>
        <p:nvSpPr>
          <p:cNvPr id="32" name="Text 29"/>
          <p:cNvSpPr/>
          <p:nvPr/>
        </p:nvSpPr>
        <p:spPr>
          <a:xfrm>
            <a:off x="8394192" y="5596128"/>
            <a:ext cx="3017520" cy="384048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Resultado y beneficio...</a:t>
            </a:r>
            <a:endParaRPr lang="en-US" sz="850" dirty="0"/>
          </a:p>
        </p:txBody>
      </p:sp>
      <p:sp>
        <p:nvSpPr>
          <p:cNvPr id="33" name="Text 30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34" name="Shape 31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Acción realizada y beneficios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452360" y="29260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Plantilla de registro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48640" y="1143000"/>
            <a:ext cx="5349240" cy="5257800"/>
          </a:xfrm>
          <a:prstGeom prst="roundRect">
            <a:avLst>
              <a:gd name="adj" fmla="val 3130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868680" y="1444752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E2E2E"/>
                </a:solidFill>
              </a:rPr>
              <a:t>¿Qué se ha mejorado?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896112" y="1915668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1078992" y="1897380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Eliminación de elementos innecesarios</a:t>
            </a:r>
            <a:endParaRPr lang="en-US" sz="830" dirty="0"/>
          </a:p>
        </p:txBody>
      </p:sp>
      <p:sp>
        <p:nvSpPr>
          <p:cNvPr id="11" name="Shape 8"/>
          <p:cNvSpPr/>
          <p:nvPr/>
        </p:nvSpPr>
        <p:spPr>
          <a:xfrm>
            <a:off x="896112" y="2299716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1078992" y="2281428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Reorganización del espacio</a:t>
            </a:r>
            <a:endParaRPr lang="en-US" sz="830" dirty="0"/>
          </a:p>
        </p:txBody>
      </p:sp>
      <p:sp>
        <p:nvSpPr>
          <p:cNvPr id="13" name="Shape 10"/>
          <p:cNvSpPr/>
          <p:nvPr/>
        </p:nvSpPr>
        <p:spPr>
          <a:xfrm>
            <a:off x="896112" y="2683764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1078992" y="2665476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Identificación y etiquetado</a:t>
            </a:r>
            <a:endParaRPr lang="en-US" sz="830" dirty="0"/>
          </a:p>
        </p:txBody>
      </p:sp>
      <p:sp>
        <p:nvSpPr>
          <p:cNvPr id="15" name="Shape 12"/>
          <p:cNvSpPr/>
          <p:nvPr/>
        </p:nvSpPr>
        <p:spPr>
          <a:xfrm>
            <a:off x="896112" y="3067812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1078992" y="3049524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Mejora de la limpieza</a:t>
            </a:r>
            <a:endParaRPr lang="en-US" sz="830" dirty="0"/>
          </a:p>
        </p:txBody>
      </p:sp>
      <p:sp>
        <p:nvSpPr>
          <p:cNvPr id="17" name="Shape 14"/>
          <p:cNvSpPr/>
          <p:nvPr/>
        </p:nvSpPr>
        <p:spPr>
          <a:xfrm>
            <a:off x="896112" y="3451860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78992" y="3433572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Señalización visual</a:t>
            </a:r>
            <a:endParaRPr lang="en-US" sz="830" dirty="0"/>
          </a:p>
        </p:txBody>
      </p:sp>
      <p:sp>
        <p:nvSpPr>
          <p:cNvPr id="19" name="Shape 16"/>
          <p:cNvSpPr/>
          <p:nvPr/>
        </p:nvSpPr>
        <p:spPr>
          <a:xfrm>
            <a:off x="896112" y="3835908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1078992" y="3817620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Definición de ubicaciones</a:t>
            </a:r>
            <a:endParaRPr lang="en-US" sz="830" dirty="0"/>
          </a:p>
        </p:txBody>
      </p:sp>
      <p:sp>
        <p:nvSpPr>
          <p:cNvPr id="21" name="Shape 18"/>
          <p:cNvSpPr/>
          <p:nvPr/>
        </p:nvSpPr>
        <p:spPr>
          <a:xfrm>
            <a:off x="896112" y="4219956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1078992" y="4201668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Reducción de stock</a:t>
            </a:r>
            <a:endParaRPr lang="en-US" sz="830" dirty="0"/>
          </a:p>
        </p:txBody>
      </p:sp>
      <p:sp>
        <p:nvSpPr>
          <p:cNvPr id="23" name="Shape 20"/>
          <p:cNvSpPr/>
          <p:nvPr/>
        </p:nvSpPr>
        <p:spPr>
          <a:xfrm>
            <a:off x="896112" y="4604004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1078992" y="4585716"/>
            <a:ext cx="42976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Mejora de seguridad</a:t>
            </a:r>
            <a:endParaRPr lang="en-US" sz="830" dirty="0"/>
          </a:p>
        </p:txBody>
      </p:sp>
      <p:sp>
        <p:nvSpPr>
          <p:cNvPr id="25" name="Text 22"/>
          <p:cNvSpPr/>
          <p:nvPr/>
        </p:nvSpPr>
        <p:spPr>
          <a:xfrm>
            <a:off x="896112" y="5230368"/>
            <a:ext cx="4526280" cy="34747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Otro: ...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6263640" y="1143000"/>
            <a:ext cx="5349240" cy="5257800"/>
          </a:xfrm>
          <a:prstGeom prst="roundRect">
            <a:avLst>
              <a:gd name="adj" fmla="val 3130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6583680" y="1444752"/>
            <a:ext cx="31089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2E2E2E"/>
                </a:solidFill>
              </a:rPr>
              <a:t>Beneficios obtenidos</a:t>
            </a:r>
            <a:endParaRPr lang="en-US" sz="1900" dirty="0"/>
          </a:p>
        </p:txBody>
      </p:sp>
      <p:sp>
        <p:nvSpPr>
          <p:cNvPr id="28" name="Shape 25"/>
          <p:cNvSpPr/>
          <p:nvPr/>
        </p:nvSpPr>
        <p:spPr>
          <a:xfrm>
            <a:off x="6611112" y="1915668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29" name="Text 26"/>
          <p:cNvSpPr/>
          <p:nvPr/>
        </p:nvSpPr>
        <p:spPr>
          <a:xfrm>
            <a:off x="6793992" y="1897380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Menos tiempo de búsqueda</a:t>
            </a:r>
            <a:endParaRPr lang="en-US" sz="830" dirty="0"/>
          </a:p>
        </p:txBody>
      </p:sp>
      <p:sp>
        <p:nvSpPr>
          <p:cNvPr id="30" name="Shape 27"/>
          <p:cNvSpPr/>
          <p:nvPr/>
        </p:nvSpPr>
        <p:spPr>
          <a:xfrm>
            <a:off x="6611112" y="2263140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6793992" y="2244852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Más espacio disponible</a:t>
            </a:r>
            <a:endParaRPr lang="en-US" sz="830" dirty="0"/>
          </a:p>
        </p:txBody>
      </p:sp>
      <p:sp>
        <p:nvSpPr>
          <p:cNvPr id="32" name="Shape 29"/>
          <p:cNvSpPr/>
          <p:nvPr/>
        </p:nvSpPr>
        <p:spPr>
          <a:xfrm>
            <a:off x="6611112" y="2610612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33" name="Text 30"/>
          <p:cNvSpPr/>
          <p:nvPr/>
        </p:nvSpPr>
        <p:spPr>
          <a:xfrm>
            <a:off x="6793992" y="2592324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Mayor orden</a:t>
            </a:r>
            <a:endParaRPr lang="en-US" sz="830" dirty="0"/>
          </a:p>
        </p:txBody>
      </p:sp>
      <p:sp>
        <p:nvSpPr>
          <p:cNvPr id="34" name="Shape 31"/>
          <p:cNvSpPr/>
          <p:nvPr/>
        </p:nvSpPr>
        <p:spPr>
          <a:xfrm>
            <a:off x="6611112" y="2958084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6793992" y="2939796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Mayor seguridad</a:t>
            </a:r>
            <a:endParaRPr lang="en-US" sz="830" dirty="0"/>
          </a:p>
        </p:txBody>
      </p:sp>
      <p:sp>
        <p:nvSpPr>
          <p:cNvPr id="36" name="Shape 33"/>
          <p:cNvSpPr/>
          <p:nvPr/>
        </p:nvSpPr>
        <p:spPr>
          <a:xfrm>
            <a:off x="6611112" y="3305556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37" name="Text 34"/>
          <p:cNvSpPr/>
          <p:nvPr/>
        </p:nvSpPr>
        <p:spPr>
          <a:xfrm>
            <a:off x="6793992" y="3287268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Mejor control de materiales</a:t>
            </a:r>
            <a:endParaRPr lang="en-US" sz="830" dirty="0"/>
          </a:p>
        </p:txBody>
      </p:sp>
      <p:sp>
        <p:nvSpPr>
          <p:cNvPr id="38" name="Shape 35"/>
          <p:cNvSpPr/>
          <p:nvPr/>
        </p:nvSpPr>
        <p:spPr>
          <a:xfrm>
            <a:off x="6611112" y="3653028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6793992" y="3634740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Menos desplazamientos</a:t>
            </a:r>
            <a:endParaRPr lang="en-US" sz="830" dirty="0"/>
          </a:p>
        </p:txBody>
      </p:sp>
      <p:sp>
        <p:nvSpPr>
          <p:cNvPr id="40" name="Shape 37"/>
          <p:cNvSpPr/>
          <p:nvPr/>
        </p:nvSpPr>
        <p:spPr>
          <a:xfrm>
            <a:off x="6611112" y="4000500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41" name="Text 38"/>
          <p:cNvSpPr/>
          <p:nvPr/>
        </p:nvSpPr>
        <p:spPr>
          <a:xfrm>
            <a:off x="6793992" y="3982212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Mejor ergonomía</a:t>
            </a:r>
            <a:endParaRPr lang="en-US" sz="830" dirty="0"/>
          </a:p>
        </p:txBody>
      </p:sp>
      <p:sp>
        <p:nvSpPr>
          <p:cNvPr id="42" name="Shape 39"/>
          <p:cNvSpPr/>
          <p:nvPr/>
        </p:nvSpPr>
        <p:spPr>
          <a:xfrm>
            <a:off x="6611112" y="4347972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6793992" y="4329684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Reducción de errores</a:t>
            </a:r>
            <a:endParaRPr lang="en-US" sz="830" dirty="0"/>
          </a:p>
        </p:txBody>
      </p:sp>
      <p:sp>
        <p:nvSpPr>
          <p:cNvPr id="44" name="Shape 41"/>
          <p:cNvSpPr/>
          <p:nvPr/>
        </p:nvSpPr>
        <p:spPr>
          <a:xfrm>
            <a:off x="6611112" y="4695444"/>
            <a:ext cx="118872" cy="118872"/>
          </a:xfrm>
          <a:prstGeom prst="rect">
            <a:avLst/>
          </a:prstGeom>
          <a:solidFill>
            <a:srgbClr val="FFFFFF"/>
          </a:solidFill>
          <a:ln w="7620">
            <a:solidFill>
              <a:srgbClr val="666666"/>
            </a:solidFill>
            <a:prstDash val="solid"/>
          </a:ln>
        </p:spPr>
      </p:sp>
      <p:sp>
        <p:nvSpPr>
          <p:cNvPr id="45" name="Text 42"/>
          <p:cNvSpPr/>
          <p:nvPr/>
        </p:nvSpPr>
        <p:spPr>
          <a:xfrm>
            <a:off x="6793992" y="4677156"/>
            <a:ext cx="39319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30" dirty="0">
                <a:solidFill>
                  <a:srgbClr val="2E2E2E"/>
                </a:solidFill>
              </a:rPr>
              <a:t>Mejor imagen del puesto</a:t>
            </a:r>
            <a:endParaRPr lang="en-US" sz="830" dirty="0"/>
          </a:p>
        </p:txBody>
      </p:sp>
      <p:sp>
        <p:nvSpPr>
          <p:cNvPr id="46" name="Text 43"/>
          <p:cNvSpPr/>
          <p:nvPr/>
        </p:nvSpPr>
        <p:spPr>
          <a:xfrm>
            <a:off x="6611112" y="5230368"/>
            <a:ext cx="4526280" cy="34747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Beneficio principal conseguido...</a:t>
            </a:r>
            <a:endParaRPr lang="en-US" sz="850" dirty="0"/>
          </a:p>
        </p:txBody>
      </p:sp>
      <p:sp>
        <p:nvSpPr>
          <p:cNvPr id="47" name="Text 44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48" name="Shape 45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868680"/>
          </a:xfrm>
          <a:prstGeom prst="rect">
            <a:avLst/>
          </a:prstGeom>
          <a:solidFill>
            <a:srgbClr val="FFFFFF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877824"/>
            <a:ext cx="12191695" cy="45720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02920" y="256032"/>
            <a:ext cx="69494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Cómo mantener la mejora</a:t>
            </a:r>
            <a:endParaRPr lang="en-US" sz="1800" dirty="0"/>
          </a:p>
        </p:txBody>
      </p:sp>
      <p:sp>
        <p:nvSpPr>
          <p:cNvPr id="5" name="Text 3"/>
          <p:cNvSpPr/>
          <p:nvPr/>
        </p:nvSpPr>
        <p:spPr>
          <a:xfrm>
            <a:off x="7452360" y="292608"/>
            <a:ext cx="19202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66666"/>
                </a:solidFill>
              </a:rPr>
              <a:t>Seguimiento 5S</a:t>
            </a:r>
            <a:endParaRPr lang="en-US" sz="900" dirty="0"/>
          </a:p>
        </p:txBody>
      </p:sp>
      <p:pic>
        <p:nvPicPr>
          <p:cNvPr id="6" name="Image 0" descr="/mnt/data/logo_formacion5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555480" y="228600"/>
            <a:ext cx="2240280" cy="566928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658368" y="1170432"/>
            <a:ext cx="3657600" cy="45262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987552" y="1508760"/>
            <a:ext cx="411480" cy="411480"/>
          </a:xfrm>
          <a:prstGeom prst="rect">
            <a:avLst/>
          </a:prstGeom>
          <a:solidFill>
            <a:srgbClr val="E30613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1572768" y="1581912"/>
            <a:ext cx="228600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Define el estándar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987552" y="2212848"/>
            <a:ext cx="274320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E2E2E"/>
                </a:solidFill>
              </a:rPr>
              <a:t>Foto del estado correcto, etiqueta, ubicación, cantidad o norma sencilla.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987552" y="2971800"/>
            <a:ext cx="2834640" cy="502920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Estándar definido...</a:t>
            </a:r>
            <a:endParaRPr lang="en-US" sz="850" dirty="0"/>
          </a:p>
        </p:txBody>
      </p:sp>
      <p:sp>
        <p:nvSpPr>
          <p:cNvPr id="12" name="Shape 9"/>
          <p:cNvSpPr/>
          <p:nvPr/>
        </p:nvSpPr>
        <p:spPr>
          <a:xfrm>
            <a:off x="4553712" y="1170432"/>
            <a:ext cx="3657600" cy="4526280"/>
          </a:xfrm>
          <a:prstGeom prst="roundRect">
            <a:avLst>
              <a:gd name="adj" fmla="val 4500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4882896" y="1508760"/>
            <a:ext cx="411480" cy="411480"/>
          </a:xfrm>
          <a:prstGeom prst="rect">
            <a:avLst/>
          </a:prstGeom>
          <a:solidFill>
            <a:srgbClr val="E30613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5468112" y="1581912"/>
            <a:ext cx="23774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Asigna seguimiento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4882896" y="2212848"/>
            <a:ext cx="274320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E2E2E"/>
                </a:solidFill>
              </a:rPr>
              <a:t>Toda mejora necesita responsable y fecha de revisión. Lo demás es decoración industrial.</a:t>
            </a:r>
            <a:endParaRPr lang="en-US" sz="1250" dirty="0"/>
          </a:p>
        </p:txBody>
      </p:sp>
      <p:sp>
        <p:nvSpPr>
          <p:cNvPr id="16" name="Text 13"/>
          <p:cNvSpPr/>
          <p:nvPr/>
        </p:nvSpPr>
        <p:spPr>
          <a:xfrm>
            <a:off x="4882896" y="297180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Responsable</a:t>
            </a:r>
            <a:endParaRPr lang="en-US" sz="950" dirty="0"/>
          </a:p>
        </p:txBody>
      </p:sp>
      <p:sp>
        <p:nvSpPr>
          <p:cNvPr id="17" name="Text 14"/>
          <p:cNvSpPr/>
          <p:nvPr/>
        </p:nvSpPr>
        <p:spPr>
          <a:xfrm>
            <a:off x="4882896" y="3236976"/>
            <a:ext cx="2651760" cy="320040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Nombre...</a:t>
            </a:r>
            <a:endParaRPr lang="en-US" sz="850" dirty="0"/>
          </a:p>
        </p:txBody>
      </p:sp>
      <p:sp>
        <p:nvSpPr>
          <p:cNvPr id="18" name="Text 15"/>
          <p:cNvSpPr/>
          <p:nvPr/>
        </p:nvSpPr>
        <p:spPr>
          <a:xfrm>
            <a:off x="4882896" y="3794760"/>
            <a:ext cx="109728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2E2E2E"/>
                </a:solidFill>
              </a:rPr>
              <a:t>Fecha revisión</a:t>
            </a:r>
            <a:endParaRPr lang="en-US" sz="950" dirty="0"/>
          </a:p>
        </p:txBody>
      </p:sp>
      <p:sp>
        <p:nvSpPr>
          <p:cNvPr id="19" name="Text 16"/>
          <p:cNvSpPr/>
          <p:nvPr/>
        </p:nvSpPr>
        <p:spPr>
          <a:xfrm>
            <a:off x="4882896" y="4059936"/>
            <a:ext cx="1417320" cy="320040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__ / __ / ____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8430768" y="1170432"/>
            <a:ext cx="3108960" cy="4526280"/>
          </a:xfrm>
          <a:prstGeom prst="roundRect">
            <a:avLst>
              <a:gd name="adj" fmla="val 5294"/>
            </a:avLst>
          </a:prstGeom>
          <a:solidFill>
            <a:srgbClr val="FFFFFF"/>
          </a:solidFill>
          <a:ln w="8890">
            <a:solidFill>
              <a:srgbClr val="E6E8EC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732520" y="1508760"/>
            <a:ext cx="411480" cy="411480"/>
          </a:xfrm>
          <a:prstGeom prst="rect">
            <a:avLst/>
          </a:prstGeom>
          <a:solidFill>
            <a:srgbClr val="E30613"/>
          </a:solidFill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22" name="Text 19"/>
          <p:cNvSpPr/>
          <p:nvPr/>
        </p:nvSpPr>
        <p:spPr>
          <a:xfrm>
            <a:off x="9308592" y="1581912"/>
            <a:ext cx="1463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2E2E2E"/>
                </a:solidFill>
              </a:rPr>
              <a:t>Verifica</a:t>
            </a:r>
            <a:endParaRPr lang="en-US" sz="1800" dirty="0"/>
          </a:p>
        </p:txBody>
      </p:sp>
      <p:sp>
        <p:nvSpPr>
          <p:cNvPr id="23" name="Text 20"/>
          <p:cNvSpPr/>
          <p:nvPr/>
        </p:nvSpPr>
        <p:spPr>
          <a:xfrm>
            <a:off x="8732520" y="2212848"/>
            <a:ext cx="237744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250" dirty="0">
                <a:solidFill>
                  <a:srgbClr val="2E2E2E"/>
                </a:solidFill>
              </a:rPr>
              <a:t>Comprueba que la mejora se mantiene y actualiza el estándar si hace falta.</a:t>
            </a:r>
            <a:endParaRPr lang="en-US" sz="1250" dirty="0"/>
          </a:p>
        </p:txBody>
      </p:sp>
      <p:sp>
        <p:nvSpPr>
          <p:cNvPr id="24" name="Text 21"/>
          <p:cNvSpPr/>
          <p:nvPr/>
        </p:nvSpPr>
        <p:spPr>
          <a:xfrm>
            <a:off x="8732520" y="3063240"/>
            <a:ext cx="2240280" cy="320040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Antes: ...</a:t>
            </a:r>
            <a:endParaRPr lang="en-US" sz="850" dirty="0"/>
          </a:p>
        </p:txBody>
      </p:sp>
      <p:sp>
        <p:nvSpPr>
          <p:cNvPr id="25" name="Text 22"/>
          <p:cNvSpPr/>
          <p:nvPr/>
        </p:nvSpPr>
        <p:spPr>
          <a:xfrm>
            <a:off x="8732520" y="3584448"/>
            <a:ext cx="2240280" cy="320040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Después: ...</a:t>
            </a:r>
            <a:endParaRPr lang="en-US" sz="850" dirty="0"/>
          </a:p>
        </p:txBody>
      </p:sp>
      <p:sp>
        <p:nvSpPr>
          <p:cNvPr id="26" name="Text 23"/>
          <p:cNvSpPr/>
          <p:nvPr/>
        </p:nvSpPr>
        <p:spPr>
          <a:xfrm>
            <a:off x="8732520" y="4105656"/>
            <a:ext cx="2240280" cy="438912"/>
          </a:xfrm>
          <a:prstGeom prst="rect">
            <a:avLst/>
          </a:prstGeom>
          <a:solidFill>
            <a:srgbClr val="FFFFFF"/>
          </a:solidFill>
          <a:ln w="10160">
            <a:solidFill>
              <a:srgbClr val="E0E3E8"/>
            </a:solidFill>
          </a:ln>
        </p:spPr>
        <p:txBody>
          <a:bodyPr wrap="square" lIns="1016" tIns="1016" rIns="1016" bIns="1016" rtlCol="0" anchor="ctr">
            <a:normAutofit/>
          </a:bodyPr>
          <a:lstStyle/>
          <a:p>
            <a:pPr indent="0" marL="0">
              <a:buNone/>
            </a:pPr>
            <a:r>
              <a:rPr lang="en-US" sz="850" dirty="0">
                <a:solidFill>
                  <a:srgbClr val="9AA0A6"/>
                </a:solidFill>
              </a:rPr>
              <a:t>Mejora conseguida: ...</a:t>
            </a:r>
            <a:endParaRPr lang="en-US" sz="850" dirty="0"/>
          </a:p>
        </p:txBody>
      </p:sp>
      <p:sp>
        <p:nvSpPr>
          <p:cNvPr id="27" name="Shape 24"/>
          <p:cNvSpPr/>
          <p:nvPr/>
        </p:nvSpPr>
        <p:spPr>
          <a:xfrm>
            <a:off x="658368" y="5989320"/>
            <a:ext cx="10881360" cy="54864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960120" y="6181344"/>
            <a:ext cx="8961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E2E2E"/>
                </a:solidFill>
              </a:rPr>
              <a:t>Una mejora que no se mantiene acaba convirtiéndose otra vez en un “antes”.</a:t>
            </a:r>
            <a:endParaRPr lang="en-US" sz="1500" dirty="0"/>
          </a:p>
        </p:txBody>
      </p:sp>
      <p:sp>
        <p:nvSpPr>
          <p:cNvPr id="29" name="Text 26"/>
          <p:cNvSpPr/>
          <p:nvPr/>
        </p:nvSpPr>
        <p:spPr>
          <a:xfrm>
            <a:off x="502920" y="6537960"/>
            <a:ext cx="23774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666666"/>
                </a:solidFill>
              </a:rPr>
              <a:t>www.formacion5s.es</a:t>
            </a:r>
            <a:endParaRPr lang="en-US" sz="850" dirty="0"/>
          </a:p>
        </p:txBody>
      </p:sp>
      <p:sp>
        <p:nvSpPr>
          <p:cNvPr id="30" name="Shape 27"/>
          <p:cNvSpPr/>
          <p:nvPr/>
        </p:nvSpPr>
        <p:spPr>
          <a:xfrm rot="2700000">
            <a:off x="11704320" y="6510528"/>
            <a:ext cx="164592" cy="164592"/>
          </a:xfrm>
          <a:prstGeom prst="rect">
            <a:avLst/>
          </a:prstGeom>
          <a:solidFill>
            <a:srgbClr val="E30613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Formación 5S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Plantilla Antes / Después 5S</dc:title>
  <dc:subject>Plantilla Antes / Después 5S</dc:subject>
  <dc:creator>Formación 5S</dc:creator>
  <cp:lastModifiedBy>Formación 5S</cp:lastModifiedBy>
  <cp:revision>1</cp:revision>
  <dcterms:created xsi:type="dcterms:W3CDTF">2026-08-28T17:56:45Z</dcterms:created>
  <dcterms:modified xsi:type="dcterms:W3CDTF">2026-08-28T17:56:45Z</dcterms:modified>
</cp:coreProperties>
</file>