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pic>
        <p:nvPicPr>
          <p:cNvPr id="3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78240" y="411480"/>
            <a:ext cx="2697480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77240" y="1170432"/>
            <a:ext cx="53035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200" b="1" dirty="0">
                <a:solidFill>
                  <a:srgbClr val="2E2E2E"/>
                </a:solidFill>
              </a:rPr>
              <a:t>Tarjeta Roja</a:t>
            </a:r>
            <a:endParaRPr lang="en-US" sz="4200" dirty="0"/>
          </a:p>
          <a:p>
            <a:pPr indent="0" marL="0">
              <a:buNone/>
            </a:pPr>
            <a:r>
              <a:rPr lang="en-US" sz="4200" b="1" dirty="0">
                <a:solidFill>
                  <a:srgbClr val="2E2E2E"/>
                </a:solidFill>
              </a:rPr>
              <a:t>5S</a:t>
            </a:r>
            <a:endParaRPr lang="en-US" sz="4200" dirty="0"/>
          </a:p>
        </p:txBody>
      </p:sp>
      <p:sp>
        <p:nvSpPr>
          <p:cNvPr id="5" name="Shape 2"/>
          <p:cNvSpPr/>
          <p:nvPr/>
        </p:nvSpPr>
        <p:spPr>
          <a:xfrm>
            <a:off x="804672" y="2468880"/>
            <a:ext cx="1325880" cy="73152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04672" y="2816352"/>
            <a:ext cx="612648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2E2E2E"/>
                </a:solidFill>
              </a:rPr>
              <a:t>Identifica objetos, materiales o elementos innecesarios y facilita la aplicación práctica de la primera S: Seiri — Clasificar.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7406640" y="1874520"/>
            <a:ext cx="3611880" cy="3246120"/>
          </a:xfrm>
          <a:prstGeom prst="roundRect">
            <a:avLst>
              <a:gd name="adj" fmla="val 5070"/>
            </a:avLst>
          </a:prstGeom>
          <a:solidFill>
            <a:srgbClr val="FFFFFF"/>
          </a:solidFill>
          <a:ln w="10160">
            <a:solidFill>
              <a:srgbClr val="E8EAED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406640" y="1874520"/>
            <a:ext cx="3611880" cy="658368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699248" y="2075688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</a:rPr>
              <a:t>TARJETA ROJA 5S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7726680" y="2834640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2E2E"/>
                </a:solidFill>
              </a:rPr>
              <a:t>Elemento: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8595360" y="2999232"/>
            <a:ext cx="1828800" cy="0"/>
          </a:xfrm>
          <a:prstGeom prst="line">
            <a:avLst/>
          </a:prstGeom>
          <a:noFill/>
          <a:ln w="12700">
            <a:solidFill>
              <a:srgbClr val="DADDE2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726680" y="3429000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E2E2E"/>
                </a:solidFill>
              </a:rPr>
              <a:t>Motivo: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7726680" y="3799332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927848" y="3776472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2E2E2E"/>
                </a:solidFill>
              </a:rPr>
              <a:t>No necesario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326880" y="3799332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528048" y="3776472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2E2E2E"/>
                </a:solidFill>
              </a:rPr>
              <a:t>Duplicado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7726680" y="4183380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927848" y="4160520"/>
            <a:ext cx="1371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2E2E2E"/>
                </a:solidFill>
              </a:rPr>
              <a:t>Deteriorado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9326880" y="4183380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9528048" y="4160520"/>
            <a:ext cx="12801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dirty="0">
                <a:solidFill>
                  <a:srgbClr val="2E2E2E"/>
                </a:solidFill>
              </a:rPr>
              <a:t>Reubicar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804672" y="598932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30613"/>
                </a:solidFill>
              </a:rPr>
              <a:t>Kit práctico 5S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502920" y="6537960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23" name="Shape 20"/>
          <p:cNvSpPr/>
          <p:nvPr/>
        </p:nvSpPr>
        <p:spPr>
          <a:xfrm rot="2700000">
            <a:off x="11704320" y="6510528"/>
            <a:ext cx="164592" cy="164592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877824"/>
            <a:ext cx="12191695" cy="45720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46888"/>
            <a:ext cx="6858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2E2E"/>
                </a:solidFill>
              </a:rPr>
              <a:t>Tarjeta Roja 5S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60920" y="292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</a:rPr>
              <a:t>Herramienta Seiri — Clasificar</a:t>
            </a:r>
            <a:endParaRPr lang="en-US" sz="900" dirty="0"/>
          </a:p>
        </p:txBody>
      </p:sp>
      <p:pic>
        <p:nvPicPr>
          <p:cNvPr id="6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55480" y="228600"/>
            <a:ext cx="2240280" cy="56692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58368" y="1143000"/>
            <a:ext cx="10881360" cy="5321808"/>
          </a:xfrm>
          <a:prstGeom prst="roundRect">
            <a:avLst>
              <a:gd name="adj" fmla="val 2749"/>
            </a:avLst>
          </a:prstGeom>
          <a:solidFill>
            <a:srgbClr val="FFFFFF"/>
          </a:solidFill>
          <a:ln w="10160">
            <a:solidFill>
              <a:srgbClr val="D9DDE3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58368" y="1143000"/>
            <a:ext cx="10881360" cy="749808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60120" y="1389888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TARJETA ROJA 5S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6629400" y="1426464"/>
            <a:ext cx="42976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FFFFFF"/>
                </a:solidFill>
              </a:rPr>
              <a:t>Identificación de elementos innecesarios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960120" y="2148840"/>
            <a:ext cx="1005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2E2E2E"/>
                </a:solidFill>
              </a:rPr>
              <a:t>N.º</a:t>
            </a:r>
            <a:endParaRPr lang="en-US" sz="820" dirty="0"/>
          </a:p>
        </p:txBody>
      </p:sp>
      <p:sp>
        <p:nvSpPr>
          <p:cNvPr id="12" name="Shape 9"/>
          <p:cNvSpPr/>
          <p:nvPr/>
        </p:nvSpPr>
        <p:spPr>
          <a:xfrm>
            <a:off x="960120" y="2468880"/>
            <a:ext cx="1005840" cy="0"/>
          </a:xfrm>
          <a:prstGeom prst="line">
            <a:avLst/>
          </a:prstGeom>
          <a:noFill/>
          <a:ln w="8890">
            <a:solidFill>
              <a:srgbClr val="CED3D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2331720" y="2148840"/>
            <a:ext cx="1463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2E2E2E"/>
                </a:solidFill>
              </a:rPr>
              <a:t>Fecha</a:t>
            </a:r>
            <a:endParaRPr lang="en-US" sz="820" dirty="0"/>
          </a:p>
        </p:txBody>
      </p:sp>
      <p:sp>
        <p:nvSpPr>
          <p:cNvPr id="14" name="Shape 11"/>
          <p:cNvSpPr/>
          <p:nvPr/>
        </p:nvSpPr>
        <p:spPr>
          <a:xfrm>
            <a:off x="2331720" y="2468880"/>
            <a:ext cx="1463040" cy="0"/>
          </a:xfrm>
          <a:prstGeom prst="line">
            <a:avLst/>
          </a:prstGeom>
          <a:noFill/>
          <a:ln w="8890">
            <a:solidFill>
              <a:srgbClr val="CED3D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1488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2E2E2E"/>
                </a:solidFill>
              </a:rPr>
              <a:t>Área / Zona</a:t>
            </a:r>
            <a:endParaRPr lang="en-US" sz="820" dirty="0"/>
          </a:p>
        </p:txBody>
      </p:sp>
      <p:sp>
        <p:nvSpPr>
          <p:cNvPr id="16" name="Shape 13"/>
          <p:cNvSpPr/>
          <p:nvPr/>
        </p:nvSpPr>
        <p:spPr>
          <a:xfrm>
            <a:off x="4160520" y="2468880"/>
            <a:ext cx="2194560" cy="0"/>
          </a:xfrm>
          <a:prstGeom prst="line">
            <a:avLst/>
          </a:prstGeom>
          <a:noFill/>
          <a:ln w="8890">
            <a:solidFill>
              <a:srgbClr val="CED3DA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720840" y="2148840"/>
            <a:ext cx="21945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2E2E2E"/>
                </a:solidFill>
              </a:rPr>
              <a:t>Responsable</a:t>
            </a:r>
            <a:endParaRPr lang="en-US" sz="820" dirty="0"/>
          </a:p>
        </p:txBody>
      </p:sp>
      <p:sp>
        <p:nvSpPr>
          <p:cNvPr id="18" name="Shape 15"/>
          <p:cNvSpPr/>
          <p:nvPr/>
        </p:nvSpPr>
        <p:spPr>
          <a:xfrm>
            <a:off x="6720840" y="2468880"/>
            <a:ext cx="2194560" cy="0"/>
          </a:xfrm>
          <a:prstGeom prst="line">
            <a:avLst/>
          </a:prstGeom>
          <a:noFill/>
          <a:ln w="8890">
            <a:solidFill>
              <a:srgbClr val="CED3DA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235440" y="2148840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2E2E2E"/>
                </a:solidFill>
              </a:rPr>
              <a:t>Cantidad</a:t>
            </a:r>
            <a:endParaRPr lang="en-US" sz="820" dirty="0"/>
          </a:p>
        </p:txBody>
      </p:sp>
      <p:sp>
        <p:nvSpPr>
          <p:cNvPr id="20" name="Shape 17"/>
          <p:cNvSpPr/>
          <p:nvPr/>
        </p:nvSpPr>
        <p:spPr>
          <a:xfrm>
            <a:off x="9235440" y="2468880"/>
            <a:ext cx="1645920" cy="0"/>
          </a:xfrm>
          <a:prstGeom prst="line">
            <a:avLst/>
          </a:prstGeom>
          <a:noFill/>
          <a:ln w="8890">
            <a:solidFill>
              <a:srgbClr val="CED3DA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60120" y="2852928"/>
            <a:ext cx="99212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2E2E2E"/>
                </a:solidFill>
              </a:rPr>
              <a:t>Elemento identificado</a:t>
            </a:r>
            <a:endParaRPr lang="en-US" sz="820" dirty="0"/>
          </a:p>
        </p:txBody>
      </p:sp>
      <p:sp>
        <p:nvSpPr>
          <p:cNvPr id="22" name="Shape 19"/>
          <p:cNvSpPr/>
          <p:nvPr/>
        </p:nvSpPr>
        <p:spPr>
          <a:xfrm>
            <a:off x="960120" y="3172968"/>
            <a:ext cx="9921240" cy="0"/>
          </a:xfrm>
          <a:prstGeom prst="line">
            <a:avLst/>
          </a:prstGeom>
          <a:noFill/>
          <a:ln w="8890">
            <a:solidFill>
              <a:srgbClr val="CED3DA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960120" y="3401568"/>
            <a:ext cx="4800600" cy="1572768"/>
          </a:xfrm>
          <a:prstGeom prst="roundRect">
            <a:avLst>
              <a:gd name="adj" fmla="val 5814"/>
            </a:avLst>
          </a:prstGeom>
          <a:solidFill>
            <a:srgbClr val="FFF5F6"/>
          </a:solidFill>
          <a:ln w="8255">
            <a:solidFill>
              <a:srgbClr val="F2C7C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207008" y="3639312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2E2E"/>
                </a:solidFill>
              </a:rPr>
              <a:t>Motivo de la tarjeta</a:t>
            </a:r>
            <a:endParaRPr lang="en-US" sz="1300" dirty="0"/>
          </a:p>
        </p:txBody>
      </p:sp>
      <p:sp>
        <p:nvSpPr>
          <p:cNvPr id="25" name="Shape 22"/>
          <p:cNvSpPr/>
          <p:nvPr/>
        </p:nvSpPr>
        <p:spPr>
          <a:xfrm>
            <a:off x="1207008" y="4027932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08176" y="4005072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2E2E2E"/>
                </a:solidFill>
              </a:rPr>
              <a:t>No se utiliza actualmente</a:t>
            </a:r>
            <a:endParaRPr lang="en-US" sz="740" dirty="0"/>
          </a:p>
        </p:txBody>
      </p:sp>
      <p:sp>
        <p:nvSpPr>
          <p:cNvPr id="27" name="Shape 24"/>
          <p:cNvSpPr/>
          <p:nvPr/>
        </p:nvSpPr>
        <p:spPr>
          <a:xfrm>
            <a:off x="3538728" y="4027932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3739896" y="4005072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2E2E2E"/>
                </a:solidFill>
              </a:rPr>
              <a:t>Está duplicado</a:t>
            </a:r>
            <a:endParaRPr lang="en-US" sz="740" dirty="0"/>
          </a:p>
        </p:txBody>
      </p:sp>
      <p:sp>
        <p:nvSpPr>
          <p:cNvPr id="29" name="Shape 26"/>
          <p:cNvSpPr/>
          <p:nvPr/>
        </p:nvSpPr>
        <p:spPr>
          <a:xfrm>
            <a:off x="1207008" y="4283964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1408176" y="4261104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2E2E2E"/>
                </a:solidFill>
              </a:rPr>
              <a:t>Está deteriorado</a:t>
            </a:r>
            <a:endParaRPr lang="en-US" sz="740" dirty="0"/>
          </a:p>
        </p:txBody>
      </p:sp>
      <p:sp>
        <p:nvSpPr>
          <p:cNvPr id="31" name="Shape 28"/>
          <p:cNvSpPr/>
          <p:nvPr/>
        </p:nvSpPr>
        <p:spPr>
          <a:xfrm>
            <a:off x="3538728" y="4283964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3739896" y="4261104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2E2E2E"/>
                </a:solidFill>
              </a:rPr>
              <a:t>No pertenece a esta zona</a:t>
            </a:r>
            <a:endParaRPr lang="en-US" sz="740" dirty="0"/>
          </a:p>
        </p:txBody>
      </p:sp>
      <p:sp>
        <p:nvSpPr>
          <p:cNvPr id="33" name="Shape 30"/>
          <p:cNvSpPr/>
          <p:nvPr/>
        </p:nvSpPr>
        <p:spPr>
          <a:xfrm>
            <a:off x="1207008" y="4539996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1408176" y="4517136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2E2E2E"/>
                </a:solidFill>
              </a:rPr>
              <a:t>Cantidad excesiva</a:t>
            </a:r>
            <a:endParaRPr lang="en-US" sz="740" dirty="0"/>
          </a:p>
        </p:txBody>
      </p:sp>
      <p:sp>
        <p:nvSpPr>
          <p:cNvPr id="35" name="Shape 32"/>
          <p:cNvSpPr/>
          <p:nvPr/>
        </p:nvSpPr>
        <p:spPr>
          <a:xfrm>
            <a:off x="3538728" y="4539996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3739896" y="4517136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2E2E2E"/>
                </a:solidFill>
              </a:rPr>
              <a:t>Se desconoce su utilidad</a:t>
            </a:r>
            <a:endParaRPr lang="en-US" sz="740" dirty="0"/>
          </a:p>
        </p:txBody>
      </p:sp>
      <p:sp>
        <p:nvSpPr>
          <p:cNvPr id="37" name="Shape 34"/>
          <p:cNvSpPr/>
          <p:nvPr/>
        </p:nvSpPr>
        <p:spPr>
          <a:xfrm>
            <a:off x="1207008" y="4796028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1408176" y="4773168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2E2E2E"/>
                </a:solidFill>
              </a:rPr>
              <a:t>Lleva mucho tiempo sin utilizarse</a:t>
            </a:r>
            <a:endParaRPr lang="en-US" sz="740" dirty="0"/>
          </a:p>
        </p:txBody>
      </p:sp>
      <p:sp>
        <p:nvSpPr>
          <p:cNvPr id="39" name="Shape 36"/>
          <p:cNvSpPr/>
          <p:nvPr/>
        </p:nvSpPr>
        <p:spPr>
          <a:xfrm>
            <a:off x="3538728" y="4796028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40" name="Text 37"/>
          <p:cNvSpPr/>
          <p:nvPr/>
        </p:nvSpPr>
        <p:spPr>
          <a:xfrm>
            <a:off x="3739896" y="4773168"/>
            <a:ext cx="208483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40" dirty="0">
                <a:solidFill>
                  <a:srgbClr val="2E2E2E"/>
                </a:solidFill>
              </a:rPr>
              <a:t>Otro</a:t>
            </a:r>
            <a:endParaRPr lang="en-US" sz="740" dirty="0"/>
          </a:p>
        </p:txBody>
      </p:sp>
      <p:sp>
        <p:nvSpPr>
          <p:cNvPr id="41" name="Shape 38"/>
          <p:cNvSpPr/>
          <p:nvPr/>
        </p:nvSpPr>
        <p:spPr>
          <a:xfrm>
            <a:off x="6080760" y="3401568"/>
            <a:ext cx="4800600" cy="1572768"/>
          </a:xfrm>
          <a:prstGeom prst="roundRect">
            <a:avLst>
              <a:gd name="adj" fmla="val 5814"/>
            </a:avLst>
          </a:prstGeom>
          <a:solidFill>
            <a:srgbClr val="FFFFFF"/>
          </a:solidFill>
          <a:ln w="8255">
            <a:solidFill>
              <a:srgbClr val="E0E3E8"/>
            </a:solidFill>
            <a:prstDash val="solid"/>
          </a:ln>
        </p:spPr>
      </p:sp>
      <p:sp>
        <p:nvSpPr>
          <p:cNvPr id="42" name="Text 39"/>
          <p:cNvSpPr/>
          <p:nvPr/>
        </p:nvSpPr>
        <p:spPr>
          <a:xfrm>
            <a:off x="6327648" y="3639312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2E2E"/>
                </a:solidFill>
              </a:rPr>
              <a:t>Último uso</a:t>
            </a:r>
            <a:endParaRPr lang="en-US" sz="1300" dirty="0"/>
          </a:p>
        </p:txBody>
      </p:sp>
      <p:sp>
        <p:nvSpPr>
          <p:cNvPr id="43" name="Shape 40"/>
          <p:cNvSpPr/>
          <p:nvPr/>
        </p:nvSpPr>
        <p:spPr>
          <a:xfrm>
            <a:off x="6327648" y="4027932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44" name="Text 41"/>
          <p:cNvSpPr/>
          <p:nvPr/>
        </p:nvSpPr>
        <p:spPr>
          <a:xfrm>
            <a:off x="6528816" y="400507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2E2E2E"/>
                </a:solidFill>
              </a:rPr>
              <a:t>Última semana</a:t>
            </a:r>
            <a:endParaRPr lang="en-US" sz="750" dirty="0"/>
          </a:p>
        </p:txBody>
      </p:sp>
      <p:sp>
        <p:nvSpPr>
          <p:cNvPr id="45" name="Shape 42"/>
          <p:cNvSpPr/>
          <p:nvPr/>
        </p:nvSpPr>
        <p:spPr>
          <a:xfrm>
            <a:off x="8385048" y="4027932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8586216" y="400507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2E2E2E"/>
                </a:solidFill>
              </a:rPr>
              <a:t>Último mes</a:t>
            </a:r>
            <a:endParaRPr lang="en-US" sz="750" dirty="0"/>
          </a:p>
        </p:txBody>
      </p:sp>
      <p:sp>
        <p:nvSpPr>
          <p:cNvPr id="47" name="Shape 44"/>
          <p:cNvSpPr/>
          <p:nvPr/>
        </p:nvSpPr>
        <p:spPr>
          <a:xfrm>
            <a:off x="6327648" y="4347972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48" name="Text 45"/>
          <p:cNvSpPr/>
          <p:nvPr/>
        </p:nvSpPr>
        <p:spPr>
          <a:xfrm>
            <a:off x="6528816" y="432511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2E2E2E"/>
                </a:solidFill>
              </a:rPr>
              <a:t>Últimos 6 meses</a:t>
            </a:r>
            <a:endParaRPr lang="en-US" sz="750" dirty="0"/>
          </a:p>
        </p:txBody>
      </p:sp>
      <p:sp>
        <p:nvSpPr>
          <p:cNvPr id="49" name="Shape 46"/>
          <p:cNvSpPr/>
          <p:nvPr/>
        </p:nvSpPr>
        <p:spPr>
          <a:xfrm>
            <a:off x="8385048" y="4347972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50" name="Text 47"/>
          <p:cNvSpPr/>
          <p:nvPr/>
        </p:nvSpPr>
        <p:spPr>
          <a:xfrm>
            <a:off x="8586216" y="432511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2E2E2E"/>
                </a:solidFill>
              </a:rPr>
              <a:t>Más de un año</a:t>
            </a:r>
            <a:endParaRPr lang="en-US" sz="750" dirty="0"/>
          </a:p>
        </p:txBody>
      </p:sp>
      <p:sp>
        <p:nvSpPr>
          <p:cNvPr id="51" name="Shape 48"/>
          <p:cNvSpPr/>
          <p:nvPr/>
        </p:nvSpPr>
        <p:spPr>
          <a:xfrm>
            <a:off x="6327648" y="4668012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52" name="Text 49"/>
          <p:cNvSpPr/>
          <p:nvPr/>
        </p:nvSpPr>
        <p:spPr>
          <a:xfrm>
            <a:off x="6528816" y="46451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dirty="0">
                <a:solidFill>
                  <a:srgbClr val="2E2E2E"/>
                </a:solidFill>
              </a:rPr>
              <a:t>Se desconoce</a:t>
            </a:r>
            <a:endParaRPr lang="en-US" sz="750" dirty="0"/>
          </a:p>
        </p:txBody>
      </p:sp>
      <p:sp>
        <p:nvSpPr>
          <p:cNvPr id="53" name="Shape 50"/>
          <p:cNvSpPr/>
          <p:nvPr/>
        </p:nvSpPr>
        <p:spPr>
          <a:xfrm>
            <a:off x="960120" y="5257800"/>
            <a:ext cx="480060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 w="8255">
            <a:solidFill>
              <a:srgbClr val="E0E3E8"/>
            </a:solidFill>
            <a:prstDash val="solid"/>
          </a:ln>
        </p:spPr>
      </p:sp>
      <p:sp>
        <p:nvSpPr>
          <p:cNvPr id="54" name="Text 51"/>
          <p:cNvSpPr/>
          <p:nvPr/>
        </p:nvSpPr>
        <p:spPr>
          <a:xfrm>
            <a:off x="1207008" y="5458968"/>
            <a:ext cx="201168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2E2E2E"/>
                </a:solidFill>
              </a:rPr>
              <a:t>Decisión propuesta</a:t>
            </a:r>
            <a:endParaRPr lang="en-US" sz="1250" dirty="0"/>
          </a:p>
        </p:txBody>
      </p:sp>
      <p:sp>
        <p:nvSpPr>
          <p:cNvPr id="55" name="Shape 52"/>
          <p:cNvSpPr/>
          <p:nvPr/>
        </p:nvSpPr>
        <p:spPr>
          <a:xfrm>
            <a:off x="1207008" y="5801868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56" name="Text 53"/>
          <p:cNvSpPr/>
          <p:nvPr/>
        </p:nvSpPr>
        <p:spPr>
          <a:xfrm>
            <a:off x="1408176" y="5779008"/>
            <a:ext cx="1143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2E2E2E"/>
                </a:solidFill>
              </a:rPr>
              <a:t>Mantener</a:t>
            </a:r>
            <a:endParaRPr lang="en-US" sz="700" dirty="0"/>
          </a:p>
        </p:txBody>
      </p:sp>
      <p:sp>
        <p:nvSpPr>
          <p:cNvPr id="57" name="Shape 54"/>
          <p:cNvSpPr/>
          <p:nvPr/>
        </p:nvSpPr>
        <p:spPr>
          <a:xfrm>
            <a:off x="2688336" y="5801868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58" name="Text 55"/>
          <p:cNvSpPr/>
          <p:nvPr/>
        </p:nvSpPr>
        <p:spPr>
          <a:xfrm>
            <a:off x="2889504" y="5779008"/>
            <a:ext cx="1143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2E2E2E"/>
                </a:solidFill>
              </a:rPr>
              <a:t>Reubicar</a:t>
            </a:r>
            <a:endParaRPr lang="en-US" sz="700" dirty="0"/>
          </a:p>
        </p:txBody>
      </p:sp>
      <p:sp>
        <p:nvSpPr>
          <p:cNvPr id="59" name="Shape 56"/>
          <p:cNvSpPr/>
          <p:nvPr/>
        </p:nvSpPr>
        <p:spPr>
          <a:xfrm>
            <a:off x="4169664" y="5801868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60" name="Text 57"/>
          <p:cNvSpPr/>
          <p:nvPr/>
        </p:nvSpPr>
        <p:spPr>
          <a:xfrm>
            <a:off x="4370832" y="5779008"/>
            <a:ext cx="1143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2E2E2E"/>
                </a:solidFill>
              </a:rPr>
              <a:t>Reparar</a:t>
            </a:r>
            <a:endParaRPr lang="en-US" sz="700" dirty="0"/>
          </a:p>
        </p:txBody>
      </p:sp>
      <p:sp>
        <p:nvSpPr>
          <p:cNvPr id="61" name="Shape 58"/>
          <p:cNvSpPr/>
          <p:nvPr/>
        </p:nvSpPr>
        <p:spPr>
          <a:xfrm>
            <a:off x="1207008" y="6021324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62" name="Text 59"/>
          <p:cNvSpPr/>
          <p:nvPr/>
        </p:nvSpPr>
        <p:spPr>
          <a:xfrm>
            <a:off x="1408176" y="5998464"/>
            <a:ext cx="1143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2E2E2E"/>
                </a:solidFill>
              </a:rPr>
              <a:t>Reciclar</a:t>
            </a:r>
            <a:endParaRPr lang="en-US" sz="700" dirty="0"/>
          </a:p>
        </p:txBody>
      </p:sp>
      <p:sp>
        <p:nvSpPr>
          <p:cNvPr id="63" name="Shape 60"/>
          <p:cNvSpPr/>
          <p:nvPr/>
        </p:nvSpPr>
        <p:spPr>
          <a:xfrm>
            <a:off x="2688336" y="6021324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64" name="Text 61"/>
          <p:cNvSpPr/>
          <p:nvPr/>
        </p:nvSpPr>
        <p:spPr>
          <a:xfrm>
            <a:off x="2889504" y="5998464"/>
            <a:ext cx="1143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2E2E2E"/>
                </a:solidFill>
              </a:rPr>
              <a:t>Desechar</a:t>
            </a:r>
            <a:endParaRPr lang="en-US" sz="700" dirty="0"/>
          </a:p>
        </p:txBody>
      </p:sp>
      <p:sp>
        <p:nvSpPr>
          <p:cNvPr id="65" name="Shape 62"/>
          <p:cNvSpPr/>
          <p:nvPr/>
        </p:nvSpPr>
        <p:spPr>
          <a:xfrm>
            <a:off x="4169664" y="6021324"/>
            <a:ext cx="128016" cy="128016"/>
          </a:xfrm>
          <a:prstGeom prst="rect">
            <a:avLst/>
          </a:prstGeom>
          <a:solidFill>
            <a:srgbClr val="FFFFFF"/>
          </a:solidFill>
          <a:ln w="6985">
            <a:solidFill>
              <a:srgbClr val="666666"/>
            </a:solidFill>
            <a:prstDash val="solid"/>
          </a:ln>
        </p:spPr>
      </p:sp>
      <p:sp>
        <p:nvSpPr>
          <p:cNvPr id="66" name="Text 63"/>
          <p:cNvSpPr/>
          <p:nvPr/>
        </p:nvSpPr>
        <p:spPr>
          <a:xfrm>
            <a:off x="4370832" y="5998464"/>
            <a:ext cx="1143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2E2E2E"/>
                </a:solidFill>
              </a:rPr>
              <a:t>Pendiente</a:t>
            </a:r>
            <a:endParaRPr lang="en-US" sz="700" dirty="0"/>
          </a:p>
        </p:txBody>
      </p:sp>
      <p:sp>
        <p:nvSpPr>
          <p:cNvPr id="67" name="Shape 64"/>
          <p:cNvSpPr/>
          <p:nvPr/>
        </p:nvSpPr>
        <p:spPr>
          <a:xfrm>
            <a:off x="6080760" y="5257800"/>
            <a:ext cx="4800600" cy="822960"/>
          </a:xfrm>
          <a:prstGeom prst="roundRect">
            <a:avLst>
              <a:gd name="adj" fmla="val 11111"/>
            </a:avLst>
          </a:prstGeom>
          <a:solidFill>
            <a:srgbClr val="FCE8EA"/>
          </a:solidFill>
          <a:ln w="8255">
            <a:solidFill>
              <a:srgbClr val="F2C7CC"/>
            </a:solidFill>
            <a:prstDash val="solid"/>
          </a:ln>
        </p:spPr>
      </p:sp>
      <p:sp>
        <p:nvSpPr>
          <p:cNvPr id="68" name="Text 65"/>
          <p:cNvSpPr/>
          <p:nvPr/>
        </p:nvSpPr>
        <p:spPr>
          <a:xfrm>
            <a:off x="6327648" y="5522976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2E2E2E"/>
                </a:solidFill>
              </a:rPr>
              <a:t>Responsable de decidir</a:t>
            </a:r>
            <a:endParaRPr lang="en-US" sz="820" dirty="0"/>
          </a:p>
        </p:txBody>
      </p:sp>
      <p:sp>
        <p:nvSpPr>
          <p:cNvPr id="69" name="Shape 66"/>
          <p:cNvSpPr/>
          <p:nvPr/>
        </p:nvSpPr>
        <p:spPr>
          <a:xfrm>
            <a:off x="6327648" y="5815584"/>
            <a:ext cx="2148840" cy="0"/>
          </a:xfrm>
          <a:prstGeom prst="line">
            <a:avLst/>
          </a:prstGeom>
          <a:noFill/>
          <a:ln w="8890">
            <a:solidFill>
              <a:srgbClr val="CED3DA"/>
            </a:solidFill>
            <a:prstDash val="solid"/>
          </a:ln>
        </p:spPr>
      </p:sp>
      <p:sp>
        <p:nvSpPr>
          <p:cNvPr id="70" name="Text 67"/>
          <p:cNvSpPr/>
          <p:nvPr/>
        </p:nvSpPr>
        <p:spPr>
          <a:xfrm>
            <a:off x="8759952" y="5522976"/>
            <a:ext cx="1783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2E2E2E"/>
                </a:solidFill>
              </a:rPr>
              <a:t>Fecha límite de decisión</a:t>
            </a:r>
            <a:endParaRPr lang="en-US" sz="820" dirty="0"/>
          </a:p>
        </p:txBody>
      </p:sp>
      <p:sp>
        <p:nvSpPr>
          <p:cNvPr id="71" name="Shape 68"/>
          <p:cNvSpPr/>
          <p:nvPr/>
        </p:nvSpPr>
        <p:spPr>
          <a:xfrm>
            <a:off x="8759952" y="5815584"/>
            <a:ext cx="1783080" cy="0"/>
          </a:xfrm>
          <a:prstGeom prst="line">
            <a:avLst/>
          </a:prstGeom>
          <a:noFill/>
          <a:ln w="8890">
            <a:solidFill>
              <a:srgbClr val="CED3DA"/>
            </a:solidFill>
            <a:prstDash val="solid"/>
          </a:ln>
        </p:spPr>
      </p:sp>
      <p:sp>
        <p:nvSpPr>
          <p:cNvPr id="72" name="Text 69"/>
          <p:cNvSpPr/>
          <p:nvPr/>
        </p:nvSpPr>
        <p:spPr>
          <a:xfrm>
            <a:off x="502920" y="6537960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73" name="Shape 70"/>
          <p:cNvSpPr/>
          <p:nvPr/>
        </p:nvSpPr>
        <p:spPr>
          <a:xfrm rot="2700000">
            <a:off x="11704320" y="6510528"/>
            <a:ext cx="164592" cy="164592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877824"/>
            <a:ext cx="12191695" cy="45720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46888"/>
            <a:ext cx="68580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2E2E"/>
                </a:solidFill>
              </a:rPr>
              <a:t>Cómo utilizar la Tarjeta Roja 5S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360920" y="2926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</a:rPr>
              <a:t>Aplicación práctica</a:t>
            </a:r>
            <a:endParaRPr lang="en-US" sz="900" dirty="0"/>
          </a:p>
        </p:txBody>
      </p:sp>
      <p:pic>
        <p:nvPicPr>
          <p:cNvPr id="6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55480" y="228600"/>
            <a:ext cx="2240280" cy="56692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77240" y="1225296"/>
            <a:ext cx="347472" cy="347472"/>
          </a:xfrm>
          <a:prstGeom prst="ellipse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77240" y="127558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298448" y="120700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2E2E"/>
                </a:solidFill>
              </a:rPr>
              <a:t>Identifica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3246120" y="1225296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6666"/>
                </a:solidFill>
              </a:rPr>
              <a:t>Localiza objetos que no aportan valor, están duplicados, deteriorados o no pertenecen al área.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950976" y="1600200"/>
            <a:ext cx="0" cy="457200"/>
          </a:xfrm>
          <a:prstGeom prst="line">
            <a:avLst/>
          </a:prstGeom>
          <a:noFill/>
          <a:ln w="16510">
            <a:solidFill>
              <a:srgbClr val="CBD0D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77240" y="2185416"/>
            <a:ext cx="347472" cy="347472"/>
          </a:xfrm>
          <a:prstGeom prst="ellipse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77240" y="223570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298448" y="216712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2E2E"/>
                </a:solidFill>
              </a:rPr>
              <a:t>Etiqueta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3246120" y="2185416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6666"/>
                </a:solidFill>
              </a:rPr>
              <a:t>Coloca la tarjeta roja en el elemento o en el lote identificado para hacerlo visible.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50976" y="2560320"/>
            <a:ext cx="0" cy="457200"/>
          </a:xfrm>
          <a:prstGeom prst="line">
            <a:avLst/>
          </a:prstGeom>
          <a:noFill/>
          <a:ln w="16510">
            <a:solidFill>
              <a:srgbClr val="CBD0D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77240" y="3145536"/>
            <a:ext cx="347472" cy="347472"/>
          </a:xfrm>
          <a:prstGeom prst="ellipse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7240" y="319582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1298448" y="312724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2E2E"/>
                </a:solidFill>
              </a:rPr>
              <a:t>Analiza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3246120" y="3145536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6666"/>
                </a:solidFill>
              </a:rPr>
              <a:t>Revisa cuándo se usó por última vez, quién lo necesita y qué impacto tiene mantenerlo.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950976" y="3520440"/>
            <a:ext cx="0" cy="457200"/>
          </a:xfrm>
          <a:prstGeom prst="line">
            <a:avLst/>
          </a:prstGeom>
          <a:noFill/>
          <a:ln w="16510">
            <a:solidFill>
              <a:srgbClr val="CBD0D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4105656"/>
            <a:ext cx="347472" cy="347472"/>
          </a:xfrm>
          <a:prstGeom prst="ellipse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77240" y="415594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4" name="Text 21"/>
          <p:cNvSpPr/>
          <p:nvPr/>
        </p:nvSpPr>
        <p:spPr>
          <a:xfrm>
            <a:off x="1298448" y="408736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2E2E"/>
                </a:solidFill>
              </a:rPr>
              <a:t>Decide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3246120" y="4105656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6666"/>
                </a:solidFill>
              </a:rPr>
              <a:t>Mantener, reubicar, reparar, reciclar, desechar o dejar pendiente con fecha límite.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950976" y="4480560"/>
            <a:ext cx="0" cy="457200"/>
          </a:xfrm>
          <a:prstGeom prst="line">
            <a:avLst/>
          </a:prstGeom>
          <a:noFill/>
          <a:ln w="16510">
            <a:solidFill>
              <a:srgbClr val="CBD0D6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777240" y="5065776"/>
            <a:ext cx="347472" cy="347472"/>
          </a:xfrm>
          <a:prstGeom prst="ellipse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77240" y="511606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5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1298448" y="5047488"/>
            <a:ext cx="2011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E2E2E"/>
                </a:solidFill>
              </a:rPr>
              <a:t>Seguimiento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3246120" y="5065776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666666"/>
                </a:solidFill>
              </a:rPr>
              <a:t>Comprueba que la decisión se ejecuta y evita que el material vuelva a ocupar espacio inútil.</a:t>
            </a:r>
            <a:endParaRPr lang="en-US" sz="1150" dirty="0"/>
          </a:p>
        </p:txBody>
      </p:sp>
      <p:sp>
        <p:nvSpPr>
          <p:cNvPr id="31" name="Shape 28"/>
          <p:cNvSpPr/>
          <p:nvPr/>
        </p:nvSpPr>
        <p:spPr>
          <a:xfrm>
            <a:off x="777240" y="6144768"/>
            <a:ext cx="10652760" cy="384048"/>
          </a:xfrm>
          <a:prstGeom prst="roundRect">
            <a:avLst>
              <a:gd name="adj" fmla="val 28571"/>
            </a:avLst>
          </a:prstGeom>
          <a:solidFill>
            <a:srgbClr val="E30613"/>
          </a:solidFill>
          <a:ln w="7620">
            <a:solidFill>
              <a:srgbClr val="E30613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1051560" y="6254496"/>
            <a:ext cx="10104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FFFFFF"/>
                </a:solidFill>
              </a:rPr>
              <a:t>Importante: la tarjeta roja no significa “tirar”. Significa identificar, analizar y tomar una decisión objetiva.</a:t>
            </a:r>
            <a:endParaRPr lang="en-US" sz="1050" dirty="0"/>
          </a:p>
        </p:txBody>
      </p:sp>
      <p:sp>
        <p:nvSpPr>
          <p:cNvPr id="33" name="Text 30"/>
          <p:cNvSpPr/>
          <p:nvPr/>
        </p:nvSpPr>
        <p:spPr>
          <a:xfrm>
            <a:off x="502920" y="6537960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34" name="Shape 31"/>
          <p:cNvSpPr/>
          <p:nvPr/>
        </p:nvSpPr>
        <p:spPr>
          <a:xfrm rot="2700000">
            <a:off x="11704320" y="6510528"/>
            <a:ext cx="164592" cy="164592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Formación 5S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Tarjeta Roja 5S</dc:title>
  <dc:subject>Tarjeta Roja 5S</dc:subject>
  <dc:creator>Formación 5S</dc:creator>
  <cp:lastModifiedBy>Formación 5S</cp:lastModifiedBy>
  <cp:revision>1</cp:revision>
  <dcterms:created xsi:type="dcterms:W3CDTF">2026-08-28T18:06:47Z</dcterms:created>
  <dcterms:modified xsi:type="dcterms:W3CDTF">2026-08-28T18:06:47Z</dcterms:modified>
</cp:coreProperties>
</file>